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4" r:id="rId31"/>
    <p:sldId id="286" r:id="rId32"/>
    <p:sldId id="283"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771" autoAdjust="0"/>
  </p:normalViewPr>
  <p:slideViewPr>
    <p:cSldViewPr snapToGrid="0">
      <p:cViewPr varScale="1">
        <p:scale>
          <a:sx n="61" d="100"/>
          <a:sy n="61" d="100"/>
        </p:scale>
        <p:origin x="1522" y="58"/>
      </p:cViewPr>
      <p:guideLst/>
    </p:cSldViewPr>
  </p:slideViewPr>
  <p:notesTextViewPr>
    <p:cViewPr>
      <p:scale>
        <a:sx n="1" d="1"/>
        <a:sy n="1" d="1"/>
      </p:scale>
      <p:origin x="0" y="0"/>
    </p:cViewPr>
  </p:notesTextViewPr>
  <p:sorterViewPr>
    <p:cViewPr>
      <p:scale>
        <a:sx n="100" d="100"/>
        <a:sy n="100" d="100"/>
      </p:scale>
      <p:origin x="0" y="-6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54F9B-B1CE-479B-9EC5-E63C028D0CD9}" type="datetimeFigureOut">
              <a:rPr lang="fr-FR" smtClean="0"/>
              <a:t>31/03/2026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24F72-6635-4B05-8964-DCF5A6F4A3BD}" type="slidenum">
              <a:rPr lang="fr-FR" smtClean="0"/>
              <a:t>‹N°›</a:t>
            </a:fld>
            <a:endParaRPr lang="fr-FR"/>
          </a:p>
        </p:txBody>
      </p:sp>
    </p:spTree>
    <p:extLst>
      <p:ext uri="{BB962C8B-B14F-4D97-AF65-F5344CB8AC3E}">
        <p14:creationId xmlns:p14="http://schemas.microsoft.com/office/powerpoint/2010/main" val="232197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udson.org/missile-defense/impact-drones-battlefield-lessons-russian-ukraine-war-french-perspective-tsiporah-fried#footNote1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hudson.org/missile-defense/impact-drones-battlefield-lessons-russian-ukraine-war-french-perspective-tsiporah-fried#footNote1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belle armée, compétente, avec de nombreuses capacités mais inadaptée à la Grande Guerre</a:t>
            </a:r>
          </a:p>
          <a:p>
            <a:endParaRPr lang="fr-FR" dirty="0"/>
          </a:p>
          <a:p>
            <a:r>
              <a:rPr lang="fr-FR" dirty="0"/>
              <a:t>L’effort LPM 2024 – 2030 un effort certain, mais en trompe l’œil  car :</a:t>
            </a:r>
          </a:p>
          <a:p>
            <a:pPr lvl="1"/>
            <a:r>
              <a:rPr lang="fr-FR" dirty="0"/>
              <a:t>Où trouver l’argent ?</a:t>
            </a:r>
          </a:p>
          <a:p>
            <a:pPr lvl="1"/>
            <a:r>
              <a:rPr lang="fr-FR" dirty="0"/>
              <a:t>Jeu des AE et des CP</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a:t>
            </a:fld>
            <a:endParaRPr lang="fr-FR"/>
          </a:p>
        </p:txBody>
      </p:sp>
    </p:spTree>
    <p:extLst>
      <p:ext uri="{BB962C8B-B14F-4D97-AF65-F5344CB8AC3E}">
        <p14:creationId xmlns:p14="http://schemas.microsoft.com/office/powerpoint/2010/main" val="274565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code d’honneur du légionnaire.</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14</a:t>
            </a:fld>
            <a:endParaRPr lang="fr-FR"/>
          </a:p>
        </p:txBody>
      </p:sp>
    </p:spTree>
    <p:extLst>
      <p:ext uri="{BB962C8B-B14F-4D97-AF65-F5344CB8AC3E}">
        <p14:creationId xmlns:p14="http://schemas.microsoft.com/office/powerpoint/2010/main" val="382566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L’absurdité des bases de défense dans l’armée de terre</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17</a:t>
            </a:fld>
            <a:endParaRPr lang="fr-FR"/>
          </a:p>
        </p:txBody>
      </p:sp>
    </p:spTree>
    <p:extLst>
      <p:ext uri="{BB962C8B-B14F-4D97-AF65-F5344CB8AC3E}">
        <p14:creationId xmlns:p14="http://schemas.microsoft.com/office/powerpoint/2010/main" val="228749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Avenir : Historiquement , les armes servent un type de matériels mais où placer les drones ?</a:t>
            </a:r>
          </a:p>
          <a:p>
            <a:r>
              <a:rPr lang="fr-FR" dirty="0"/>
              <a:t>Renseignements ?</a:t>
            </a:r>
          </a:p>
          <a:p>
            <a:r>
              <a:rPr lang="fr-FR" dirty="0"/>
              <a:t>Artillerie ?</a:t>
            </a:r>
          </a:p>
          <a:p>
            <a:r>
              <a:rPr lang="fr-FR" dirty="0"/>
              <a:t>Infanterie ?</a:t>
            </a:r>
          </a:p>
          <a:p>
            <a:r>
              <a:rPr lang="fr-FR" dirty="0"/>
              <a:t>Toutes armes ?</a:t>
            </a: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18</a:t>
            </a:fld>
            <a:endParaRPr lang="fr-FR"/>
          </a:p>
        </p:txBody>
      </p:sp>
    </p:spTree>
    <p:extLst>
      <p:ext uri="{BB962C8B-B14F-4D97-AF65-F5344CB8AC3E}">
        <p14:creationId xmlns:p14="http://schemas.microsoft.com/office/powerpoint/2010/main" val="54374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avantages et les limites du GTIA :</a:t>
            </a:r>
          </a:p>
          <a:p>
            <a:r>
              <a:rPr lang="fr-FR" dirty="0"/>
              <a:t>Un assemblage de force autour d’un noyau dur d’une arme (INF CAV GEN…)</a:t>
            </a:r>
          </a:p>
          <a:p>
            <a:r>
              <a:rPr lang="fr-FR" dirty="0"/>
              <a:t>Un concept très adapté aux guerres extérieures des décennies 1990-2020</a:t>
            </a:r>
          </a:p>
          <a:p>
            <a:r>
              <a:rPr lang="fr-FR" dirty="0"/>
              <a:t>Pb : perte de savoir faire des emplois groupés ART et GEN.</a:t>
            </a:r>
          </a:p>
          <a:p>
            <a:endParaRPr lang="fr-FR" dirty="0"/>
          </a:p>
          <a:p>
            <a:r>
              <a:rPr lang="fr-FR" dirty="0"/>
              <a:t>Besoin de recréer les CMO au niveau brigade et division</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19</a:t>
            </a:fld>
            <a:endParaRPr lang="fr-FR"/>
          </a:p>
        </p:txBody>
      </p:sp>
    </p:spTree>
    <p:extLst>
      <p:ext uri="{BB962C8B-B14F-4D97-AF65-F5344CB8AC3E}">
        <p14:creationId xmlns:p14="http://schemas.microsoft.com/office/powerpoint/2010/main" val="274303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Reconnaissons tout d’abord un fait : l’analyse stratégique de la RNS est fondée (même si elle sous-estime gravement les risques de graves troubles intérieurs) et l’affichage d’un réel effort budgétaire au profit de la Défense est clair : le doublement du budget des armées de 2017 initialement prévu pour 2030 est avancé à 2027 pour passer de 32 à 64Md€. Si le Président n’a pas cité dans son discours de pourcentage de PIB, la France s’est engagée lors du sommet de l’OTAN à La Haye à porter ce pourcentage à 5% en 2035 dont 3.5% pour des dépenses de défense stricto sensu, ce qui ferait un peu plus de 100Md€ pour la seule défense. Le brouillard persiste cependant entre 2027 et 2035 pour atteindre les 100Md€ promis à La Haye, mais après moi, le déluge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Ne faisons toutefois pas le procès de l’échec a priori de l’ambition présidentielle pour les armées, ce serait très regrettable tant cet effort est nécessaire mais gageons surtout que les finances publiques sauront encaisser cette surcharge car les déficiences et les faiblesses sont réelles et nombreuses : frappes dans la profondeur, capacité anti-missiles, spatial militaire, ravitaillement en vol, transport stratégique, cyber, quantique, constitution de réserves stratégiques…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Néanmoins, ne pas injurier l’avenir n’exclut pas d’investiguer le passé et de passer au crible   l’exécution des deux premières années de l’actuelle LPM 2024-2030. La réalité est en effet tout autre et le lyrisme présidentiel s’efface devant la brutalité des chiffres émanant notamment du rapport de mai 2025 sur l’exécution de la LPM de la commission des finances du Sénat.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Avec un peu de recul, si les dépenses de défense ont augmenté, selon ce rapport, de 9.8% de 1986 à 2021, le coût des acquisitions a connu une croissance exponentielle bien plus rapide que celle des crédits militaires et cet effet de ciseaux a contribué, avec les trop fameux dividendes de la paix, au résultat actuel : 1400 chars et 680 avions de chasse en 1990 pour respectivement  222 et 250  aujourd’hui.  Or, les taux d’attrition considérables en Ukraine rappellent combien sont nécessaires un retour à la « masse » et un nouvel équilibre entre high tech performante mais coûteuse et équipements rustiques mais saturants.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Par ailleurs, les lois de finances 2024 et 2025 sont bien sûr conformes à la LPM mais l’exécution de la loi de finances 2024, la seule achevée, fait clairement apparaitre que les armées ne peuvent concrètement payer les acquisitions prévues dans la LPM. Dès lors la solution aisée est de glisser la poussière sous le tapis de l’année suivante. Alors que le report de charge de 2022 sur 2023 fut de 3.8Md€ il aura, toujours selon le Sénat, plus que doublé en deux ans avec un report de 8.02Md€ de 2024 vers 2025. Par ailleurs, près de 90% des crédits de paiement prévus en 2025 (hors dépenses de personnel) sont destinés à… apurer les autorisations d’engagement des années précédentes. Une des conséquences de cette situation est immédiate : le taux de réalisation des équipements s’établit en 2024 à 62.7% pour un objectif de… 85%. Par un tour de passe-passe, les armées sont donc autorisées à acheter plus, c’est le côté pile de la pièce… qu’elle ne peuvent réellement payer et c’est le côté face.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21</a:t>
            </a:fld>
            <a:endParaRPr lang="fr-FR"/>
          </a:p>
        </p:txBody>
      </p:sp>
    </p:spTree>
    <p:extLst>
      <p:ext uri="{BB962C8B-B14F-4D97-AF65-F5344CB8AC3E}">
        <p14:creationId xmlns:p14="http://schemas.microsoft.com/office/powerpoint/2010/main" val="1652980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Nombre de blindés détruits durant la guerre en Ukraine : &gt;9.000 blindés</a:t>
            </a:r>
          </a:p>
          <a:p>
            <a:r>
              <a:rPr lang="fr-FR" dirty="0"/>
              <a:t>Mais livraison de 1300 chars et 32400 VHL blindés</a:t>
            </a:r>
          </a:p>
          <a:p>
            <a:endParaRPr lang="fr-FR" dirty="0"/>
          </a:p>
          <a:p>
            <a:r>
              <a:rPr lang="fr-FR" dirty="0"/>
              <a:t>Ukraine : production entre 3 et 4 millions de drones en 2025 soit 250 à 350 000 par mois (et seulement 20,000 en 2024)</a:t>
            </a:r>
          </a:p>
          <a:p>
            <a:endParaRPr lang="fr-FR" dirty="0"/>
          </a:p>
          <a:p>
            <a:r>
              <a:rPr lang="fr-FR" sz="1200" b="0" i="0" kern="1200" dirty="0">
                <a:solidFill>
                  <a:schemeClr val="tx1"/>
                </a:solidFill>
                <a:effectLst/>
                <a:latin typeface="+mn-lt"/>
                <a:ea typeface="+mn-ea"/>
                <a:cs typeface="+mn-cs"/>
              </a:rPr>
              <a:t>les drones sont traités comme des munitions : à usage unique, consommables et entièrement dédiés à la production d'un effet précis à un moment précis. Chaque mois, 200 000 drones sont livrés aux troupes ukrainiennes, contre 20 000 par mois en 2024. À l'avenir, l'Ukraine sera en mesure de produire plus de 4 millions de drones par an, un effort de mobilisation industrielle qui témoigne de l'importance croissante des systèmes sans pilote dans la guerre moderne </a:t>
            </a:r>
            <a:r>
              <a:rPr lang="fr-FR" sz="1200" b="0" i="0" u="none" strike="noStrike" kern="1200" baseline="30000" dirty="0">
                <a:solidFill>
                  <a:schemeClr val="tx1"/>
                </a:solidFill>
                <a:effectLst/>
                <a:latin typeface="+mn-lt"/>
                <a:ea typeface="+mn-ea"/>
                <a:cs typeface="+mn-cs"/>
                <a:hlinkClick r:id="rId3"/>
              </a:rPr>
              <a:t>.</a:t>
            </a:r>
            <a:endParaRPr lang="fr-FR" sz="1200" b="0" i="0" u="none" strike="noStrike" kern="1200" baseline="300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Au-delà de leur utilité tactique, les drones exercent une influence considérable dans le domaine de la guerre cognitive, façonnant les perceptions, le moral et la prise de décision aux niveaux militaire et politique. Leur omniprésence et leur imprévisibilité engendrent un sentiment d'exposition permanente : aucun lieu, des lignes de front aux zones arrière, n'est totalement sûr. Cette saturation psychologique mine l'endurance des soldats, instille la peur au sein des populations civiles et contraint les adversaires à consacrer des ressources disproportionnées à la défense.</a:t>
            </a:r>
          </a:p>
          <a:p>
            <a:r>
              <a:rPr lang="fr-FR" sz="1200" b="0" i="0" kern="1200" dirty="0">
                <a:solidFill>
                  <a:schemeClr val="tx1"/>
                </a:solidFill>
                <a:effectLst/>
                <a:latin typeface="+mn-lt"/>
                <a:ea typeface="+mn-ea"/>
                <a:cs typeface="+mn-cs"/>
              </a:rPr>
              <a:t>Les attaques utilisant la tactique dite de la toile d'araignée – des essaims de petits drones interconnectés qui encerclent et harcèlent les positions ennemies – illustrent comment les drones peuvent immobiliser les troupes non seulement physiquement, mais aussi mentalement, créant l'impression de les prendre au piège dans un filet inextricable. L'audace de telles attaques – comme les attaques israéliennes par téléavertisseurs – démontre qu'aucune partie du territoire national n'est un sanctuaire. Elles soulignent la vulnérabilité des bases aériennes à ciel ouvert, cibles exposées à l'ère des frappes de précision et des incursions de drones à bas coût. De même, la récente frappe de drone contre la Pologne, </a:t>
            </a:r>
            <a:r>
              <a:rPr lang="fr-FR" sz="1200" b="0" i="0" u="none" strike="noStrike" kern="1200" baseline="30000" dirty="0">
                <a:solidFill>
                  <a:schemeClr val="tx1"/>
                </a:solidFill>
                <a:effectLst/>
                <a:latin typeface="+mn-lt"/>
                <a:ea typeface="+mn-ea"/>
                <a:cs typeface="+mn-cs"/>
                <a:hlinkClick r:id="rId4"/>
              </a:rPr>
              <a:t>bien</a:t>
            </a:r>
            <a:r>
              <a:rPr lang="fr-FR" sz="1200" b="0" i="0" kern="1200" dirty="0">
                <a:solidFill>
                  <a:schemeClr val="tx1"/>
                </a:solidFill>
                <a:effectLst/>
                <a:latin typeface="+mn-lt"/>
                <a:ea typeface="+mn-ea"/>
                <a:cs typeface="+mn-cs"/>
              </a:rPr>
              <a:t> que d'envergure limitée, a eu un impact psychologique et politique considérable, démontrant la perméabilité des frontières de l'OTAN. Cet événement a également montré que les systèmes à bas coût pouvaient susciter des débats sur l'escalade, la dissuasion et la crédibilité de l'alliance. Ainsi, si les dégâts matériels ont été mineurs, l'impact psychologique a été majeur.</a:t>
            </a:r>
          </a:p>
          <a:p>
            <a:r>
              <a:rPr lang="fr-FR" sz="1200" b="0" i="0" kern="1200" dirty="0">
                <a:solidFill>
                  <a:schemeClr val="tx1"/>
                </a:solidFill>
                <a:effectLst/>
                <a:latin typeface="+mn-lt"/>
                <a:ea typeface="+mn-ea"/>
                <a:cs typeface="+mn-cs"/>
              </a:rPr>
              <a:t>Cette évolution met en lumière un paradoxe important. Si les drones n'ont pas encore provoqué de rupture stratégique au sens clausewitzien du terme (ils ne décident pas des guerres et ne redéfinissent pas leur logique politique – voir ci-dessous), ils jouent néanmoins un rôle cognitif stratégiquement significatif. En amplifiant l'incertitude, en militarisant les images virales et en remettant en question les perceptions de la sécurité, les drones façonnent l'environnement informationnel de manière disproportionnée à leur puissance matérielle.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https://www.hudson.org/missile-defense/impact-drones-battlefield-lessons-russian-ukraine-war-french-perspective-tsiporah-fried#:~:text=Drones%20are%20treated%20like%20ammunition,20%2C000%20a%20month%20in%202024.</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L’article du général russe  </a:t>
            </a:r>
            <a:r>
              <a:rPr lang="fr-FR" sz="1200" b="0" i="0" kern="1200" dirty="0" err="1">
                <a:solidFill>
                  <a:schemeClr val="tx1"/>
                </a:solidFill>
                <a:effectLst/>
                <a:latin typeface="+mn-lt"/>
                <a:ea typeface="+mn-ea"/>
                <a:cs typeface="+mn-cs"/>
              </a:rPr>
              <a:t>Balouevski</a:t>
            </a:r>
            <a:r>
              <a:rPr lang="fr-FR" sz="1200" b="0" i="0" kern="1200" dirty="0">
                <a:solidFill>
                  <a:schemeClr val="tx1"/>
                </a:solidFill>
                <a:effectLst/>
                <a:latin typeface="+mn-lt"/>
                <a:ea typeface="+mn-ea"/>
                <a:cs typeface="+mn-cs"/>
              </a:rPr>
              <a:t> : https://legrandcontinent.eu/fr/2025/11/17/poutine-guerre-numerique-nouvelle-doctrine-russe/</a:t>
            </a: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22</a:t>
            </a:fld>
            <a:endParaRPr lang="fr-FR"/>
          </a:p>
        </p:txBody>
      </p:sp>
    </p:spTree>
    <p:extLst>
      <p:ext uri="{BB962C8B-B14F-4D97-AF65-F5344CB8AC3E}">
        <p14:creationId xmlns:p14="http://schemas.microsoft.com/office/powerpoint/2010/main" val="81982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combat </a:t>
            </a:r>
            <a:r>
              <a:rPr lang="fr-FR" dirty="0" err="1"/>
              <a:t>infocentré</a:t>
            </a:r>
            <a:r>
              <a:rPr lang="fr-FR" dirty="0"/>
              <a:t>:</a:t>
            </a:r>
          </a:p>
          <a:p>
            <a:r>
              <a:rPr lang="fr-FR" dirty="0"/>
              <a:t>Pb capacité de l’analyse et d’exploitation des données.</a:t>
            </a:r>
          </a:p>
          <a:p>
            <a:r>
              <a:rPr lang="fr-FR" dirty="0"/>
              <a:t>Pb déjà réel avant l’explosion des drones.</a:t>
            </a:r>
          </a:p>
          <a:p>
            <a:endParaRPr lang="fr-FR" dirty="0"/>
          </a:p>
          <a:p>
            <a:r>
              <a:rPr lang="fr-FR" dirty="0"/>
              <a:t>Article : https://opexnews.fr/iran-guerre-silicon-valley-algorithmes-ia-militaire/</a:t>
            </a:r>
          </a:p>
          <a:p>
            <a:endParaRPr lang="fr-FR" dirty="0"/>
          </a:p>
          <a:p>
            <a:endParaRPr lang="fr-FR" dirty="0"/>
          </a:p>
          <a:p>
            <a:r>
              <a:rPr lang="fr-FR" dirty="0"/>
              <a:t>Lors de la première journée de l’opération Epic Fury, Claude a généré environ 1000 recommandations de cibles. Soit une cible toutes les 86 secondes. Dans les 12 premières heures, 900 frappes ont été exécutées : une toutes les 48 secondes. Les opérateurs « dans la boucle » disposaient en moyenne de moins d’une minute et demie pour examiner chaque recommandation de ciblage avant que la suivante n’apparaisse. Ce que les militaires appellent le « jugement humain » se réduit, à ce rythme, à un clic d’approbation.</a:t>
            </a:r>
          </a:p>
          <a:p>
            <a:endParaRPr lang="fr-FR" dirty="0"/>
          </a:p>
          <a:p>
            <a:r>
              <a:rPr lang="fr-FR" dirty="0"/>
              <a:t>Dario </a:t>
            </a:r>
            <a:r>
              <a:rPr lang="fr-FR" dirty="0" err="1"/>
              <a:t>Amodei</a:t>
            </a:r>
            <a:r>
              <a:rPr lang="fr-FR" dirty="0"/>
              <a:t>, PDG d’</a:t>
            </a:r>
            <a:r>
              <a:rPr lang="fr-FR" dirty="0" err="1"/>
              <a:t>Anthropic</a:t>
            </a:r>
            <a:r>
              <a:rPr lang="fr-FR" dirty="0"/>
              <a:t>, a dit ce que peu osent dire. Y compris lui, d’habitude. « Nous ne voulons pas que les entreprises soient plus puissantes que les gouvernements. Mais nous ne voulons pas non plus que les gouvernements soient si puissants qu’ils ne puissent pas être arrêtés. »""</a:t>
            </a:r>
            <a:r>
              <a:rPr lang="fr-FR" b="1" dirty="0"/>
              <a:t>Ce qui s’installe durablement, c’est une architecture de décision létale construite par des entreprises privées, financée par des marchés, opérée par des algorithmes. Et gouvernée, pour l’instant, par personne. La Silicon Valley a appris à parler le langage du sacrifice. Pas encore à en assumer le poids. Pendant ce temps, les systèmes tournent. 5000 cibles par jour. Et personne, juridiquement, éthiquement, démocratiquement, n’est vraiment responsable de ce qui se passe quand ils se trompent."</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23</a:t>
            </a:fld>
            <a:endParaRPr lang="fr-FR"/>
          </a:p>
        </p:txBody>
      </p:sp>
    </p:spTree>
    <p:extLst>
      <p:ext uri="{BB962C8B-B14F-4D97-AF65-F5344CB8AC3E}">
        <p14:creationId xmlns:p14="http://schemas.microsoft.com/office/powerpoint/2010/main" val="420328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aseline="0" dirty="0"/>
              <a:t>Le CA est le niveau opératif de commandement qui constitue le cadre d’emploi maximal et cohérent de déploiement de l’armée de Terre. Aujourd’hui ce niveau de déploiement est appelé dans l’OTAN le corps d’armée. Il s’agit pour le CCF d’étudier l’adaptation cohérente de ce niveau d’engagement de nos forces aux nouveaux enjeux des conflits futurs. C’est pourquoi le corps d’armée dont l’état-major est le CRR-FR (à développer) à Lille constitue un système de force complet et cohérent qui doit prendre en compte l’ensemble du spectre des nouvelles menaces et les nouveaux enjeux des champs Cyber, informationnelle et d’influence. Ce niveau de commandement opératif n’est donc plus seulement un niveau de commandement d’un volume de force, il est un niveau de coordination des effets interarmées et des nouveaux effets Multi-milieux Multi champs que l’armée de Terre veut produire.</a:t>
            </a:r>
          </a:p>
          <a:p>
            <a:endParaRPr lang="fr-FR" sz="1200" baseline="0" dirty="0"/>
          </a:p>
          <a:p>
            <a:r>
              <a:rPr lang="fr-FR" sz="1200" baseline="0" dirty="0"/>
              <a:t>Mon message clé : entre la petite guerre africaine et la survie nationale que représente la dissuasion nucléaire, le CA représente la réponse de l’</a:t>
            </a:r>
            <a:r>
              <a:rPr lang="fr-FR" sz="1200" baseline="0" dirty="0" err="1"/>
              <a:t>adT</a:t>
            </a:r>
            <a:r>
              <a:rPr lang="fr-FR" sz="1200" baseline="0" dirty="0"/>
              <a:t> à « la défense de l’avant en Europe ».</a:t>
            </a:r>
          </a:p>
          <a:p>
            <a:endParaRPr lang="fr-FR" sz="1200" baseline="0" dirty="0"/>
          </a:p>
          <a:p>
            <a:r>
              <a:rPr lang="fr-FR" sz="1200" baseline="0" dirty="0"/>
              <a:t>Un CA, en tant que force déployé pour un engagement majeur, se compose de 2 à 5 divisions. Ces divisions peuvent être composées d’unités provenant de plusieurs nations. Le CA doit donc être capable d’intégrer des grandes unités interarmes étrangères. Nous envisageons donc un tel déploiement nécessairement dans un cadre multinational.</a:t>
            </a:r>
          </a:p>
          <a:p>
            <a:endParaRPr lang="fr-FR"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Nous constatons que l’armée de Terre d’aujourd’hui est l’</a:t>
            </a:r>
            <a:r>
              <a:rPr lang="fr-FR" sz="1200" baseline="0" dirty="0" err="1"/>
              <a:t>héritère</a:t>
            </a:r>
            <a:r>
              <a:rPr lang="fr-FR" sz="1200" baseline="0" dirty="0"/>
              <a:t> des années d’intervention en opérations extérieures, et des petites guerres. Durant ces années les évolutions de l’armée de Terre se sont faites sous des pressions budgétaires de deux ordres : celle de la contrainte sur les formats, et celles du coût croissant des équipements et de leur soutien. Le choix a été fait de se concentrer sur le cœur du combat interarmes, à savoir la brigade comme étant le réservoir de forces pour les opérations extérieures. Aujourd’hui les brigades interarmes françaises forte de 6 à 8000 hommes composées d’unités de mêlée (INF, CAV) d’unités d’appui (Génie artillerie) sont des outils de combat puissants. Même s’il est nécessaire d’augmenter la létalité, la protection (notamment LATTA et LADA) et le soutien de la brigade, le cœur de notre réflexion s’est donc plus naturellement portées sur les appuis spécialisés du niveau division et corps que nous appelons des éléments organiques, dédiés à des effets spécifiques en lien avec l’évolution des conflits.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a:p>
          <a:p>
            <a:r>
              <a:rPr lang="fr-FR" sz="1200" baseline="0" dirty="0"/>
              <a:t>Nous constatons aujourd’hui que pour consolider ce niveau de déploiement à l’horizon 2035, il nous faut réinvestir sur notre chaîne logistique.  Au-delà du volume de grandes unités déployées et commandées, le niveau du corps d’armée se caractérise par un système de soutien logistique de la métropole jusqu’à la division sur la ligne de front et des éléments organiques de combat qui permettent au niveau du corps d’apporter des effets spécifiques au niveau du théâtre tout entier.</a:t>
            </a:r>
          </a:p>
          <a:p>
            <a:endParaRPr lang="fr-FR" sz="1200" baseline="0" dirty="0"/>
          </a:p>
          <a:p>
            <a:r>
              <a:rPr lang="fr-FR" sz="1200" baseline="0" dirty="0"/>
              <a:t>Il nous faut aussi réinvestir sur notre capacité à protéger la force déployée contre la menace aérienne à l’échelle de deux divisions par un système de défense surface Air multicouches et d’accompagnement. Ce système de défense surface-air est essentiel pour permettre aux unités engagées sur la ligne de front de débuter les combats à 100% de leur potentiel. Le RETEX de l’exercice </a:t>
            </a:r>
            <a:r>
              <a:rPr lang="fr-FR" sz="1200" baseline="0" dirty="0" err="1"/>
              <a:t>Warfighter</a:t>
            </a:r>
            <a:r>
              <a:rPr lang="fr-FR" sz="1200" baseline="0" dirty="0"/>
              <a:t> 2024 conduit par le 5</a:t>
            </a:r>
            <a:r>
              <a:rPr lang="fr-FR" sz="1200" baseline="30000" dirty="0"/>
              <a:t>e</a:t>
            </a:r>
            <a:r>
              <a:rPr lang="fr-FR" sz="1200" baseline="0" dirty="0"/>
              <a:t> Corps US face à des grandes unités russes du 4 au 15 mars 2024 en Pologne a montré que la destruction des moyens de défense moyenne portée a rendu vulnérable la DSA courte et très courte portée, s’en est suivi alors une campagne aérienne (avion, hélicoptères, drones) responsable de 35% des pertes du 5</a:t>
            </a:r>
            <a:r>
              <a:rPr lang="fr-FR" sz="1200" baseline="30000" dirty="0"/>
              <a:t>e</a:t>
            </a:r>
            <a:r>
              <a:rPr lang="fr-FR" sz="1200" baseline="0" dirty="0"/>
              <a:t> Corps. </a:t>
            </a:r>
          </a:p>
          <a:p>
            <a:r>
              <a:rPr lang="fr-FR" sz="1200" baseline="0" dirty="0"/>
              <a:t>Les systèmes anti-aérien sont les premiers visés de part et d’autre, par des feux indirects et des feux longue portée. Ces systèmes sol-air doivent donc être redondants, discrets, multicouches pour assurer une défense mutuelle, et capable d’accompagner la force qui se déploie et manœuvre. Les frappes longues portée ont eu pour effet de disperser les forces mais aussi d’étirer les déploiements vers l’arrière. C’est donc un défi pour des bulles de défense sol-air de prendre en compte l’ensemble des forces déployées.</a:t>
            </a:r>
          </a:p>
          <a:p>
            <a:endParaRPr lang="fr-FR" sz="1200" baseline="0" dirty="0"/>
          </a:p>
          <a:p>
            <a:r>
              <a:rPr lang="fr-FR" sz="1200" baseline="0" dirty="0"/>
              <a:t>Le fait de disposer de plateformes </a:t>
            </a:r>
            <a:r>
              <a:rPr lang="fr-FR" sz="1200" baseline="0" dirty="0" err="1"/>
              <a:t>multipurpose</a:t>
            </a:r>
            <a:r>
              <a:rPr lang="fr-FR" sz="1200" baseline="0" dirty="0"/>
              <a:t> représente un gain de MCO : avec du canon anti-aérien LATTA, anti-drone LADA, antipersonnel, du missile anti-char, une capacité de brouillage GE élémentaire. Ainsi la plateforme devient relativement autonome face à plusieurs formes de menaces.</a:t>
            </a:r>
          </a:p>
          <a:p>
            <a:endParaRPr lang="fr-FR" sz="1200" baseline="0" dirty="0"/>
          </a:p>
          <a:p>
            <a:r>
              <a:rPr lang="fr-FR" sz="1200" baseline="0" dirty="0"/>
              <a:t>Le CA a donc un rôle clé sur l’arrière de la zone des combats, car cette zone constituera une cible privilégiée des frappes à longue distance visant à désorganiser notre système de force.</a:t>
            </a:r>
          </a:p>
          <a:p>
            <a:endParaRPr lang="fr-FR" sz="1200" baseline="0" dirty="0"/>
          </a:p>
          <a:p>
            <a:r>
              <a:rPr lang="fr-FR" sz="1200" baseline="0" dirty="0"/>
              <a:t>Le CA a également un rôle majeur dans la profondeur de l’ENI. Au-delà de la profondeur de la division qui se caractérise par la portée de ses armes et de ses moyens de renseignement. La capacité de frappe à 70 km de nos LRU va bientôt se restreindre à 40km (la limite du CAESAR) lorsque les LRU seront retirés du service.</a:t>
            </a:r>
          </a:p>
          <a:p>
            <a:r>
              <a:rPr lang="fr-FR" sz="1200" baseline="0" dirty="0"/>
              <a:t>Il est impératif de reconstituer notre capacité feux longue portée de la division qu’il faudrait étendre jusqu’à 150 km et développer les feux longue portée voire très longue portée du Corps de 150 à 500 km voire 2000 km. </a:t>
            </a:r>
          </a:p>
          <a:p>
            <a:r>
              <a:rPr lang="fr-FR" sz="1200" baseline="0" dirty="0"/>
              <a:t>Le corps a donc pour objectif de frapper loin et fort dans la profondeur du déploiement ENI pour préparer le combat des divisions en désorganisant le CDT ENI et en créant des dilemmes opératifs qui pourront être exploités au niveau tactique. Le corps peut et doit aussi produire des effets stratégiques combinés avec les autres effets interarmées. </a:t>
            </a:r>
          </a:p>
          <a:p>
            <a:r>
              <a:rPr lang="fr-FR" sz="1200" baseline="0" dirty="0"/>
              <a:t>un exemple concret de cette combinaison : nos frappes longue portée sont toutes désignées pour contribuer à la mission de SEAD de l’armée de l’Air et de l’Espace en détruisant des défenses SA ENI. En effet la densité des système intégrées de défense aérienne est telle que les premières attaques aériennes seraient très consommatrices en pertes d’avions de chasse. L’armée de Terre peut donc participer ainsi directement à l’obtention de la conquête de la supériorité aérienne, même localement et temporairement. Cette supériorité aérienne, nous l’avons vu est un préalable indispensable à l’action terrestre. Par ailleurs, et en quelque sorte en contrepartie l’armée de l’air peut directement contribuer à la conquête des la supériorité des feux c’est-à-dire à la destruction des batteries d’artillerie ENI, notamment à longue portée. Vous voyez bien par cet exemple l’imbrication bénéfique des effets interarmées qui ne peut que se traiter à un niveau de commandement de la force déployée.</a:t>
            </a:r>
          </a:p>
          <a:p>
            <a:endParaRPr lang="fr-FR" sz="1200" baseline="0" dirty="0"/>
          </a:p>
          <a:p>
            <a:r>
              <a:rPr lang="fr-FR" sz="1200" baseline="0" dirty="0"/>
              <a:t>Enfin le CA doit développer son rôle d’intégrateur M2MC (multi-milieu multi-champs) dans les domaines guerre électronique, des actions Cyber tactiques et des actions d’influence. Ces capacités qui existent déjà dans l’armée de Terre et en interarmées, trouvent leur pleine efficacité dans un emploi coordonné au niveau opératif des forces françaises déployées.</a:t>
            </a:r>
          </a:p>
          <a:p>
            <a:endParaRPr lang="fr-FR" sz="1200" baseline="0" dirty="0"/>
          </a:p>
          <a:p>
            <a:r>
              <a:rPr lang="fr-FR" sz="1200" baseline="0" dirty="0"/>
              <a:t>J’ai voulu passé par ces explications des finalités opérationnelles d’une force déployée pour un engagement majeur pour vous faire comprendre l’idée principale, le CA (mais le libellé importe peu) est un niveau clé de la coordination des effets M2MC, acronyme barbare qui signifie multi-</a:t>
            </a:r>
            <a:r>
              <a:rPr lang="fr-FR" sz="1200" baseline="0" dirty="0" err="1"/>
              <a:t>mileu</a:t>
            </a:r>
            <a:r>
              <a:rPr lang="fr-FR" sz="1200" baseline="0" dirty="0"/>
              <a:t> (Terre, Air, Mer) et multi-champ (Cyber, électromagnétique, informationnelle). Le CA est aussi le bon niveau pour conduire à un niveau stratégique la phase de compétition dans le domaine de l’hybridité.</a:t>
            </a:r>
          </a:p>
          <a:p>
            <a:endParaRPr lang="fr-FR" sz="1200" baseline="0" dirty="0"/>
          </a:p>
          <a:p>
            <a:r>
              <a:rPr lang="fr-FR" sz="1200" baseline="0" dirty="0"/>
              <a:t>En synthèse, l’EM du CA concentre son action sur le soutien dans la durée des divisions, la protection de leurs arrières, ainsi que sur l’ENI dans une profondeur au-delà de celle de la division, et dans les nouveaux champs.</a:t>
            </a:r>
          </a:p>
          <a:p>
            <a:r>
              <a:rPr lang="fr-FR" sz="1200" baseline="0" dirty="0"/>
              <a:t>Si la division agit à un niveau tactique, alors la corps agira à un niveau opératif. Si la division agit à un niveau opératif alors le corps agira à un niveau stratégique.</a:t>
            </a:r>
          </a:p>
          <a:p>
            <a:r>
              <a:rPr lang="fr-FR" sz="1200" baseline="0" dirty="0"/>
              <a:t>En tout état de cause le corps est le niveau sommital des forces françaises déployées dans un engagement majeur, c’est donc à ce niveau que la coordination interarmées peut s’effectuer. L’armée de Terre a la responsabilité d’assurer une forme de continuum du niveau tactique au niveau stratégique.</a:t>
            </a:r>
          </a:p>
          <a:p>
            <a:endParaRPr lang="fr-FR" sz="1200" baseline="0" dirty="0"/>
          </a:p>
          <a:p>
            <a:r>
              <a:rPr lang="fr-FR" sz="1200" baseline="0" dirty="0"/>
              <a:t>Tout l’intérêt de déployer un corps pour l’armée de Terre, c’est d’aller jusqu’à produire des effets stratégiques.</a:t>
            </a:r>
          </a:p>
          <a:p>
            <a:endParaRPr lang="fr-FR" sz="1200" baseline="0" dirty="0"/>
          </a:p>
          <a:p>
            <a:r>
              <a:rPr lang="fr-FR" sz="1200" baseline="0" dirty="0"/>
              <a:t>En conclusion et sous forme d’un principe memo-technique des 3 i</a:t>
            </a:r>
          </a:p>
          <a:p>
            <a:pPr marL="171450" indent="-171450">
              <a:buFontTx/>
              <a:buChar char="-"/>
            </a:pPr>
            <a:r>
              <a:rPr lang="fr-FR" sz="1200" baseline="0" dirty="0"/>
              <a:t>le CA doit être intégré dans une coalition et un système de force interarmées</a:t>
            </a:r>
          </a:p>
          <a:p>
            <a:pPr marL="171450" indent="-171450">
              <a:buFontTx/>
              <a:buChar char="-"/>
            </a:pPr>
            <a:r>
              <a:rPr lang="fr-FR" sz="1200" baseline="0" dirty="0"/>
              <a:t>Le CA doit être intégrateur d’unités étrangères et produit ainsi des effets politico-militaire en terme de RI</a:t>
            </a:r>
          </a:p>
          <a:p>
            <a:pPr marL="171450" indent="-171450">
              <a:buFontTx/>
              <a:buChar char="-"/>
            </a:pPr>
            <a:r>
              <a:rPr lang="fr-FR" sz="1200" baseline="0" dirty="0"/>
              <a:t>Le CA doit être intégral dans la mesure où il produit des effets du niveau tactique au niveau stratégique dans tous les champs de la conflictualité.</a:t>
            </a:r>
          </a:p>
          <a:p>
            <a:endParaRPr lang="fr-FR" sz="1200" baseline="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EBE-AB50-4038-A3C3-42D42E125B5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15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Eléments positifs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Pas de partage nucléaire et le nouveau concept de « dissuasion avancée » ne repose sur aucun partage de décision, de planification ou de mise en œuvre des armes nucléaires.</a:t>
            </a:r>
          </a:p>
          <a:p>
            <a:pPr lvl="0"/>
            <a:r>
              <a:rPr lang="fr-FR" sz="1200" kern="1200" dirty="0">
                <a:solidFill>
                  <a:schemeClr val="tx1"/>
                </a:solidFill>
                <a:effectLst/>
                <a:latin typeface="+mn-lt"/>
                <a:ea typeface="+mn-ea"/>
                <a:cs typeface="+mn-cs"/>
              </a:rPr>
              <a:t>Réaffirmation de l’unique souveraineté FR pour l’emploi du feu nucléaire.</a:t>
            </a:r>
          </a:p>
          <a:p>
            <a:pPr lvl="0"/>
            <a:r>
              <a:rPr lang="fr-FR" sz="1200" kern="1200" dirty="0">
                <a:solidFill>
                  <a:schemeClr val="tx1"/>
                </a:solidFill>
                <a:effectLst/>
                <a:latin typeface="+mn-lt"/>
                <a:ea typeface="+mn-ea"/>
                <a:cs typeface="+mn-cs"/>
              </a:rPr>
              <a:t>La décision ultime d’utiliser le feu nucléaire appartient au seul PR FR</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Un mantra réaffirmé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La nécessité d’une souveraineté européenne en matière stratégique.</a:t>
            </a:r>
          </a:p>
          <a:p>
            <a:pPr lvl="0"/>
            <a:r>
              <a:rPr lang="fr-FR" sz="1200" kern="1200" dirty="0">
                <a:solidFill>
                  <a:schemeClr val="tx1"/>
                </a:solidFill>
                <a:effectLst/>
                <a:latin typeface="+mn-lt"/>
                <a:ea typeface="+mn-ea"/>
                <a:cs typeface="+mn-cs"/>
              </a:rPr>
              <a:t>Le PR utilise l’atout nucléaire FR (militaire bien sûr mais aussi – et curieusement -  en fin de discours le nucléaire civil) pour « donner de la profondeur à la défense de l’Europe ».</a:t>
            </a:r>
          </a:p>
          <a:p>
            <a:pPr lvl="0"/>
            <a:r>
              <a:rPr lang="fr-FR" sz="1200" kern="1200" dirty="0">
                <a:solidFill>
                  <a:schemeClr val="tx1"/>
                </a:solidFill>
                <a:effectLst/>
                <a:latin typeface="+mn-lt"/>
                <a:ea typeface="+mn-ea"/>
                <a:cs typeface="+mn-cs"/>
              </a:rPr>
              <a:t>Au-delà des mots c’est bien de l’utilisation de notre dernier atout de puissance souveraine pour faire avancer une souveraineté européenne qu’il s’agit ! Derrière les mots pompeux, il y a une trahison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Armes prépositionnées en Europe</a:t>
            </a:r>
          </a:p>
          <a:p>
            <a:pPr lvl="0"/>
            <a:r>
              <a:rPr lang="fr-FR" sz="1200" kern="1200" dirty="0">
                <a:solidFill>
                  <a:schemeClr val="tx1"/>
                </a:solidFill>
                <a:effectLst/>
                <a:latin typeface="+mn-lt"/>
                <a:ea typeface="+mn-ea"/>
                <a:cs typeface="+mn-cs"/>
              </a:rPr>
              <a:t>Exercices conjoints entre alliés</a:t>
            </a:r>
          </a:p>
          <a:p>
            <a:pPr lvl="0"/>
            <a:r>
              <a:rPr lang="fr-FR" sz="1200" kern="1200" dirty="0">
                <a:solidFill>
                  <a:schemeClr val="tx1"/>
                </a:solidFill>
                <a:effectLst/>
                <a:latin typeface="+mn-lt"/>
                <a:ea typeface="+mn-ea"/>
                <a:cs typeface="+mn-cs"/>
              </a:rPr>
              <a:t>Augmentation du nombre de têtes</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Tempo de l’évolution :</a:t>
            </a:r>
          </a:p>
          <a:p>
            <a:pPr lvl="1"/>
            <a:r>
              <a:rPr lang="fr-FR" sz="1200" kern="1200" dirty="0">
                <a:solidFill>
                  <a:schemeClr val="tx1"/>
                </a:solidFill>
                <a:effectLst/>
                <a:latin typeface="+mn-lt"/>
                <a:ea typeface="+mn-ea"/>
                <a:cs typeface="+mn-cs"/>
              </a:rPr>
              <a:t>T1 : Effort de convergence</a:t>
            </a:r>
          </a:p>
          <a:p>
            <a:pPr lvl="1"/>
            <a:r>
              <a:rPr lang="fr-FR" sz="1200" kern="1200" dirty="0">
                <a:solidFill>
                  <a:schemeClr val="tx1"/>
                </a:solidFill>
                <a:effectLst/>
                <a:latin typeface="+mn-lt"/>
                <a:ea typeface="+mn-ea"/>
                <a:cs typeface="+mn-cs"/>
              </a:rPr>
              <a:t>T2 : structure ad hoc</a:t>
            </a: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30</a:t>
            </a:fld>
            <a:endParaRPr lang="fr-FR"/>
          </a:p>
        </p:txBody>
      </p:sp>
    </p:spTree>
    <p:extLst>
      <p:ext uri="{BB962C8B-B14F-4D97-AF65-F5344CB8AC3E}">
        <p14:creationId xmlns:p14="http://schemas.microsoft.com/office/powerpoint/2010/main" val="278896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31</a:t>
            </a:fld>
            <a:endParaRPr lang="fr-FR"/>
          </a:p>
        </p:txBody>
      </p:sp>
    </p:spTree>
    <p:extLst>
      <p:ext uri="{BB962C8B-B14F-4D97-AF65-F5344CB8AC3E}">
        <p14:creationId xmlns:p14="http://schemas.microsoft.com/office/powerpoint/2010/main" val="312579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ENU : échelon d’alerte (terre air mer)</a:t>
            </a:r>
          </a:p>
          <a:p>
            <a:endParaRPr lang="fr-FR" dirty="0"/>
          </a:p>
          <a:p>
            <a:r>
              <a:rPr lang="fr-FR" dirty="0"/>
              <a:t>Commandement d’une opération interarmées multinationale : le CRR FR ou le niveau du CA ? SJO : annoncé jusqu’à 120,000 h</a:t>
            </a:r>
          </a:p>
          <a:p>
            <a:endParaRPr lang="fr-FR" dirty="0"/>
          </a:p>
          <a:p>
            <a:r>
              <a:rPr lang="fr-FR" dirty="0"/>
              <a:t>Opérations de signalement stratégique ~gesticulation de Mitterrand</a:t>
            </a:r>
          </a:p>
          <a:p>
            <a:endParaRPr lang="fr-FR" dirty="0"/>
          </a:p>
          <a:p>
            <a:r>
              <a:rPr lang="fr-FR" dirty="0"/>
              <a:t>Appui des forces de souveraineté : le cas de la Nouvelle Calédonie et de la Guyane : une insuffisance criante de moyens de protéger notre ZEE</a:t>
            </a:r>
          </a:p>
          <a:p>
            <a:r>
              <a:rPr lang="fr-FR" dirty="0"/>
              <a:t>Terre :</a:t>
            </a:r>
          </a:p>
          <a:p>
            <a:pPr lvl="1"/>
            <a:r>
              <a:rPr lang="fr-FR" dirty="0"/>
              <a:t>600 h besoin minimum +400 + capacité amphibie</a:t>
            </a:r>
          </a:p>
          <a:p>
            <a:r>
              <a:rPr lang="fr-FR" dirty="0"/>
              <a:t>Marine : 1 frégate de surveillance</a:t>
            </a:r>
          </a:p>
          <a:p>
            <a:pPr lvl="1"/>
            <a:r>
              <a:rPr lang="fr-FR" dirty="0"/>
              <a:t>1 bâtiment de soutien et d’assistance d’Entrecasteaux</a:t>
            </a:r>
          </a:p>
          <a:p>
            <a:pPr lvl="1"/>
            <a:r>
              <a:rPr lang="fr-FR" dirty="0"/>
              <a:t>1 patrouilleur un 2</a:t>
            </a:r>
            <a:r>
              <a:rPr lang="fr-FR" baseline="30000" dirty="0"/>
              <a:t>e</a:t>
            </a:r>
            <a:r>
              <a:rPr lang="fr-FR" dirty="0"/>
              <a:t> en cours</a:t>
            </a:r>
          </a:p>
          <a:p>
            <a:pPr lvl="1"/>
            <a:r>
              <a:rPr lang="fr-FR" dirty="0"/>
              <a:t>1 vedette gendarmerie</a:t>
            </a:r>
          </a:p>
          <a:p>
            <a:pPr lvl="1"/>
            <a:r>
              <a:rPr lang="fr-FR" dirty="0"/>
              <a:t>2 avions de surveillance F200 en cours </a:t>
            </a:r>
            <a:r>
              <a:rPr lang="fr-FR" dirty="0" err="1"/>
              <a:t>rempalcment</a:t>
            </a:r>
            <a:r>
              <a:rPr lang="fr-FR" dirty="0"/>
              <a:t> par des Falcon 2000</a:t>
            </a:r>
          </a:p>
          <a:p>
            <a:r>
              <a:rPr lang="fr-FR" dirty="0"/>
              <a:t>Air : Besoin 1 escadron de chasse 1 MRTT 1 A400M</a:t>
            </a:r>
          </a:p>
          <a:p>
            <a:pPr lvl="1"/>
            <a:r>
              <a:rPr lang="fr-FR" dirty="0"/>
              <a:t>2 CASA</a:t>
            </a:r>
          </a:p>
          <a:p>
            <a:pPr lvl="1"/>
            <a:r>
              <a:rPr lang="fr-FR" dirty="0"/>
              <a:t>3 PUMA</a:t>
            </a:r>
          </a:p>
          <a:p>
            <a:pPr lvl="1"/>
            <a:endParaRPr lang="fr-FR" dirty="0"/>
          </a:p>
          <a:p>
            <a:pPr lvl="0"/>
            <a:r>
              <a:rPr lang="fr-FR" dirty="0"/>
              <a:t>Base drones maritimes et sous marin pour surveiller l’espace ZEE et les câbles maritimes</a:t>
            </a:r>
          </a:p>
          <a:p>
            <a:pPr lvl="1"/>
            <a:endParaRPr lang="fr-FR" dirty="0"/>
          </a:p>
          <a:p>
            <a:pPr lvl="0"/>
            <a:r>
              <a:rPr lang="fr-FR" dirty="0"/>
              <a:t>Budget 13 Md€ pour les DROM COM dans LPM 2024-2023 bien mais insuffisants</a:t>
            </a:r>
          </a:p>
          <a:p>
            <a:pPr lvl="0"/>
            <a:r>
              <a:rPr lang="fr-FR" dirty="0"/>
              <a:t>Besoins :</a:t>
            </a:r>
          </a:p>
          <a:p>
            <a:pPr lvl="1"/>
            <a:r>
              <a:rPr lang="fr-FR" dirty="0"/>
              <a:t>Phase 1 : + 500M€</a:t>
            </a:r>
          </a:p>
          <a:p>
            <a:pPr lvl="1"/>
            <a:r>
              <a:rPr lang="fr-FR" dirty="0"/>
              <a:t>Phase 2 : + 2,5 Md€</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4</a:t>
            </a:fld>
            <a:endParaRPr lang="fr-FR"/>
          </a:p>
        </p:txBody>
      </p:sp>
    </p:spTree>
    <p:extLst>
      <p:ext uri="{BB962C8B-B14F-4D97-AF65-F5344CB8AC3E}">
        <p14:creationId xmlns:p14="http://schemas.microsoft.com/office/powerpoint/2010/main" val="320842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AIGLE : Les limites de la multinationalité bricolée pour agiter le flag mais sans aucune valeur opérationnelle</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7</a:t>
            </a:fld>
            <a:endParaRPr lang="fr-FR"/>
          </a:p>
        </p:txBody>
      </p:sp>
    </p:spTree>
    <p:extLst>
      <p:ext uri="{BB962C8B-B14F-4D97-AF65-F5344CB8AC3E}">
        <p14:creationId xmlns:p14="http://schemas.microsoft.com/office/powerpoint/2010/main" val="373117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8</a:t>
            </a:fld>
            <a:endParaRPr lang="fr-FR"/>
          </a:p>
        </p:txBody>
      </p:sp>
    </p:spTree>
    <p:extLst>
      <p:ext uri="{BB962C8B-B14F-4D97-AF65-F5344CB8AC3E}">
        <p14:creationId xmlns:p14="http://schemas.microsoft.com/office/powerpoint/2010/main" val="283777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Taux de recrutement actuellement 1:2,1</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9</a:t>
            </a:fld>
            <a:endParaRPr lang="fr-FR"/>
          </a:p>
        </p:txBody>
      </p:sp>
    </p:spTree>
    <p:extLst>
      <p:ext uri="{BB962C8B-B14F-4D97-AF65-F5344CB8AC3E}">
        <p14:creationId xmlns:p14="http://schemas.microsoft.com/office/powerpoint/2010/main" val="191959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Légion étrangère : 9000 hommes</a:t>
            </a:r>
          </a:p>
          <a:p>
            <a:r>
              <a:rPr lang="fr-FR" dirty="0"/>
              <a:t>BSPP : 8700 hommes</a:t>
            </a:r>
          </a:p>
          <a:p>
            <a:endParaRPr lang="fr-FR" dirty="0"/>
          </a:p>
          <a:p>
            <a:r>
              <a:rPr lang="fr-FR" dirty="0"/>
              <a:t>Difficultés à fidéliser et taux de sélection assez faible 2,7 pour 1</a:t>
            </a:r>
          </a:p>
          <a:p>
            <a:r>
              <a:rPr lang="fr-FR" dirty="0"/>
              <a:t>Légion 1200 recrutements/an et taux de sélection 1:7</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10</a:t>
            </a:fld>
            <a:endParaRPr lang="fr-FR"/>
          </a:p>
        </p:txBody>
      </p:sp>
    </p:spTree>
    <p:extLst>
      <p:ext uri="{BB962C8B-B14F-4D97-AF65-F5344CB8AC3E}">
        <p14:creationId xmlns:p14="http://schemas.microsoft.com/office/powerpoint/2010/main" val="208995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réserves :</a:t>
            </a:r>
          </a:p>
          <a:p>
            <a:endParaRPr lang="fr-FR" dirty="0"/>
          </a:p>
          <a:p>
            <a:r>
              <a:rPr lang="fr-FR" sz="1200" kern="1200" dirty="0">
                <a:solidFill>
                  <a:schemeClr val="tx1"/>
                </a:solidFill>
                <a:effectLst/>
                <a:latin typeface="+mn-lt"/>
                <a:ea typeface="+mn-ea"/>
                <a:cs typeface="+mn-cs"/>
              </a:rPr>
              <a:t>1. Structure : la France dispose de deux types de réserves (global interarmées)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Réserve opérationnelle :</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RO1</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effectifs 40 000 en 20231 dont 30 % de gendarmes</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réservistes sous contrat d'engagement à servir dans la réserve (ESR)</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formation initiale spécifique</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formation continue d’environ 60 jours par an</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participent régulièrement à des missions OPINT2 et plus rarement OPEX3</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RO2</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effectifs 5 à 10 000</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anciens militaires d'active soumis à l'obligation de disponibilité</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peuvent être rappelés en cas de crise majeure</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l'obligation de disponibilité dure 5 ans après la cessation de service actif</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Réserve citoyenne :</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effectifs 40 000 en 2023</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individus n’ayant pas de formation militaire régulière</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peuvent être appelés en cas de besoin</a:t>
            </a:r>
          </a:p>
          <a:p>
            <a:r>
              <a:rPr lang="en-US"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lien armée / nation</a:t>
            </a: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11</a:t>
            </a:fld>
            <a:endParaRPr lang="fr-FR"/>
          </a:p>
        </p:txBody>
      </p:sp>
    </p:spTree>
    <p:extLst>
      <p:ext uri="{BB962C8B-B14F-4D97-AF65-F5344CB8AC3E}">
        <p14:creationId xmlns:p14="http://schemas.microsoft.com/office/powerpoint/2010/main" val="249462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vrai déb</a:t>
            </a:r>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12</a:t>
            </a:fld>
            <a:endParaRPr lang="fr-FR"/>
          </a:p>
        </p:txBody>
      </p:sp>
    </p:spTree>
    <p:extLst>
      <p:ext uri="{BB962C8B-B14F-4D97-AF65-F5344CB8AC3E}">
        <p14:creationId xmlns:p14="http://schemas.microsoft.com/office/powerpoint/2010/main" val="55513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classe d’âge &lt; 800 000 jeunes</a:t>
            </a:r>
          </a:p>
          <a:p>
            <a:endParaRPr lang="fr-FR" dirty="0"/>
          </a:p>
          <a:p>
            <a:endParaRPr lang="fr-FR" dirty="0"/>
          </a:p>
          <a:p>
            <a:r>
              <a:rPr lang="fr-FR" dirty="0"/>
              <a:t>Le SNU, un vrai débat et au-delà le retour de la conscription ? A voir dans questions </a:t>
            </a:r>
          </a:p>
          <a:p>
            <a:endParaRPr lang="fr-FR" dirty="0"/>
          </a:p>
        </p:txBody>
      </p:sp>
      <p:sp>
        <p:nvSpPr>
          <p:cNvPr id="4" name="Espace réservé du numéro de diapositive 3"/>
          <p:cNvSpPr>
            <a:spLocks noGrp="1"/>
          </p:cNvSpPr>
          <p:nvPr>
            <p:ph type="sldNum" sz="quarter" idx="5"/>
          </p:nvPr>
        </p:nvSpPr>
        <p:spPr/>
        <p:txBody>
          <a:bodyPr/>
          <a:lstStyle/>
          <a:p>
            <a:fld id="{4DF24F72-6635-4B05-8964-DCF5A6F4A3BD}" type="slidenum">
              <a:rPr lang="fr-FR" smtClean="0"/>
              <a:t>13</a:t>
            </a:fld>
            <a:endParaRPr lang="fr-FR"/>
          </a:p>
        </p:txBody>
      </p:sp>
    </p:spTree>
    <p:extLst>
      <p:ext uri="{BB962C8B-B14F-4D97-AF65-F5344CB8AC3E}">
        <p14:creationId xmlns:p14="http://schemas.microsoft.com/office/powerpoint/2010/main" val="132800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15BFB-B165-7B49-7095-3F22DF73A9A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B1C705-C8F8-EC5F-EF80-F01193BE9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A35080B-06D7-AA67-47D9-909E93CDD617}"/>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BC5FBCD7-D537-89AE-DC61-857C204907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605C47-12E1-C436-7B3A-B1521C94BA33}"/>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274567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4B09F-89AF-68C8-27E4-BED7F37DB9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CC851B3-BFA4-3215-5789-BC7FC0996E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3144E3-C031-D51C-2D08-AFCFF6008D23}"/>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FF22A996-E66D-FE66-D476-710656424C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B8BF07-AC3D-472A-6FC6-501C53DA9673}"/>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39053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5CEF65-27A8-3D75-B3AC-5F4D89D91E5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AF0C752-B3D0-9E6B-DAF1-05942A5282C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8F2293-A5D7-BCF6-23EC-BDE3DD8A5B77}"/>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24976AEE-0C85-7D1E-010D-EB92222027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E75D58-33E7-A9C5-28AC-FF35F7FE0BA5}"/>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309104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2D16A-8ECB-EA40-A20B-D8A5CAC10B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0A0717A-8BF1-C643-B46D-993B781543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B22D8F-1BB2-614D-8A5D-F8666350A85E}"/>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BB3F7B57-5273-F84F-BC77-59ABEB115AE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C3FE069-D3E4-2F47-9B3D-0A2C0531B677}"/>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49348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F5469-882B-5741-9253-F48DB30CBEBC}"/>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EF428F2-540B-104B-B249-A52D271587A9}"/>
              </a:ext>
            </a:extLst>
          </p:cNvPr>
          <p:cNvSpPr>
            <a:spLocks noGrp="1"/>
          </p:cNvSpPr>
          <p:nvPr>
            <p:ph idx="1"/>
          </p:nvPr>
        </p:nvSpPr>
        <p:spPr>
          <a:xfrm>
            <a:off x="838200" y="1825625"/>
            <a:ext cx="10515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63D1745-B733-FB4C-AF4D-1F54CB9FBBEA}"/>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361D8BF4-5078-7F4B-B78A-6C1A7C67DDFB}"/>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E2142E97-932B-6944-90C4-CF3D14ADC451}"/>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118454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9B2D7-5209-5944-A3E1-22FADF0212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714D20-618C-8741-8E40-91926B4B8F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A6BF5D5-A303-A642-8ED6-FAB63FEC1580}"/>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3A98AE00-C7D0-5F49-AFD6-FD20A9CC4A8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B78D0F7-9912-D94E-851B-E7C44D465D22}"/>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13668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3125A-423A-C642-BCE8-E6AFAEC1569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E356F7B-1CF9-1C4E-8978-2D41D9FE0F37}"/>
              </a:ext>
            </a:extLst>
          </p:cNvPr>
          <p:cNvSpPr>
            <a:spLocks noGrp="1"/>
          </p:cNvSpPr>
          <p:nvPr>
            <p:ph sz="half" idx="1"/>
          </p:nvPr>
        </p:nvSpPr>
        <p:spPr>
          <a:xfrm>
            <a:off x="838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966A5BB5-EF3F-9B44-A492-5FBB80D35C47}"/>
              </a:ext>
            </a:extLst>
          </p:cNvPr>
          <p:cNvSpPr>
            <a:spLocks noGrp="1"/>
          </p:cNvSpPr>
          <p:nvPr>
            <p:ph sz="half" idx="2"/>
          </p:nvPr>
        </p:nvSpPr>
        <p:spPr>
          <a:xfrm>
            <a:off x="6172200" y="1825625"/>
            <a:ext cx="5181600" cy="4351338"/>
          </a:xfrm>
          <a:prstGeom prst="rect">
            <a:avLst/>
          </a:prstGeo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151D04C-3F39-C64C-8D48-CA7DE2DA789B}"/>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9C82DEEB-006B-4E49-A8E2-F689DDF9D89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13E49374-43A0-9644-AC73-D2F64162A107}"/>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21493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755EB-BB58-7840-A422-80460F06BAFA}"/>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E68BCDD-34BE-BD42-8602-4F1D2BC4B8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E31E013-2FDB-6E46-84BC-9588E2085749}"/>
              </a:ext>
            </a:extLst>
          </p:cNvPr>
          <p:cNvSpPr>
            <a:spLocks noGrp="1"/>
          </p:cNvSpPr>
          <p:nvPr>
            <p:ph sz="half" idx="2"/>
          </p:nvPr>
        </p:nvSpPr>
        <p:spPr>
          <a:xfrm>
            <a:off x="839788" y="2505075"/>
            <a:ext cx="5157787" cy="3684588"/>
          </a:xfrm>
          <a:prstGeom prst="rect">
            <a:avLst/>
          </a:prstGeo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4188D56-25B5-A740-BD10-20BE827019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BFCB29CF-6835-D448-B792-3F494E7C16B0}"/>
              </a:ext>
            </a:extLst>
          </p:cNvPr>
          <p:cNvSpPr>
            <a:spLocks noGrp="1"/>
          </p:cNvSpPr>
          <p:nvPr>
            <p:ph sz="quarter" idx="4"/>
          </p:nvPr>
        </p:nvSpPr>
        <p:spPr>
          <a:xfrm>
            <a:off x="6172200" y="2505075"/>
            <a:ext cx="5183188" cy="3684588"/>
          </a:xfrm>
          <a:prstGeom prst="rect">
            <a:avLst/>
          </a:prstGeo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897E1CEC-29DA-5344-8AD0-65536EE3F35E}"/>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8" name="Espace réservé du pied de page 7">
            <a:extLst>
              <a:ext uri="{FF2B5EF4-FFF2-40B4-BE49-F238E27FC236}">
                <a16:creationId xmlns:a16="http://schemas.microsoft.com/office/drawing/2014/main" id="{D9B3E62F-D367-E946-A786-92CEB3E1ED9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817B1AF1-C6C3-E447-872C-7D93366CAA1A}"/>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143544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8775E-DF5D-C349-A532-B9A02AFE8FB5}"/>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75A991C-AF3B-3C4D-BF5A-BD6D2F7DFBB8}"/>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4" name="Espace réservé du pied de page 3">
            <a:extLst>
              <a:ext uri="{FF2B5EF4-FFF2-40B4-BE49-F238E27FC236}">
                <a16:creationId xmlns:a16="http://schemas.microsoft.com/office/drawing/2014/main" id="{8F4888A7-6643-5E4B-98BD-FEB5837DDCD2}"/>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5" name="Espace réservé du numéro de diapositive 4">
            <a:extLst>
              <a:ext uri="{FF2B5EF4-FFF2-40B4-BE49-F238E27FC236}">
                <a16:creationId xmlns:a16="http://schemas.microsoft.com/office/drawing/2014/main" id="{2525BEB6-DF39-3E45-8826-FE9B7B1BC4C4}"/>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318509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7DADC8F-023E-2343-9099-49235FAE4C76}"/>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3" name="Espace réservé du pied de page 2">
            <a:extLst>
              <a:ext uri="{FF2B5EF4-FFF2-40B4-BE49-F238E27FC236}">
                <a16:creationId xmlns:a16="http://schemas.microsoft.com/office/drawing/2014/main" id="{A7FD91EA-BD41-1C4A-B35C-462C1001715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63849FF-7BBD-594C-AA9A-DB1A24B9F73A}"/>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97171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F0F8F-4C9B-E343-899A-8F5B5B4639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496928A-B0A8-6148-AE73-C67A5879C83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668D24EC-C34A-B44F-8E3A-BEF5786B2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D9535C5-819D-8D48-94FF-C34AAA452998}"/>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BA950B14-B66A-B341-860F-73969CF86BE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8292B56-7C50-054E-B866-4003AF8A2533}"/>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80374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945C2-68C1-5280-9B4F-27F2CEBE82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B727A6-A370-AFED-9B0E-ABAB27F1EC8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D72DFB-0983-251A-40CC-F783777E52EC}"/>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BD5CE416-7CD6-8CD0-86FD-FC636F9C9D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40DD29-2B77-387B-00D8-39B8E4106312}"/>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3530170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EA0D7-E46F-744E-9605-29EEA4F575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690DCF8-C3E1-7744-9C8B-EDBA2A8F21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F2E4F6-C02A-0348-82A8-025D911FA7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5AD3500-A21C-874B-A348-33AB2306CF1C}"/>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38C96AA1-F7FC-AE43-97E2-942A0B75DBE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7B0F41E5-8AAE-7240-A3CD-39DC96997119}"/>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22115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9DB77-6A89-764C-8F1A-3223968FF06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BDE06F-C276-774B-B058-68AD15F8704D}"/>
              </a:ext>
            </a:extLst>
          </p:cNvPr>
          <p:cNvSpPr>
            <a:spLocks noGrp="1"/>
          </p:cNvSpPr>
          <p:nvPr>
            <p:ph type="body" orient="vert" idx="1"/>
          </p:nvPr>
        </p:nvSpPr>
        <p:spPr>
          <a:xfrm>
            <a:off x="838200" y="1825625"/>
            <a:ext cx="10515600" cy="43513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2CB7BCF-A493-AF40-BA2B-F026809CC44B}"/>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17996BBE-0708-1F4E-8F00-7FF7B9763EBC}"/>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41A6C78-5C60-5845-A642-A35AC04D3B9B}"/>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2925044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8067B9-F4CD-9349-A11C-032BBCDAF5C8}"/>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10475F-3D9A-EA4D-A898-E8F67182BB18}"/>
              </a:ext>
            </a:extLst>
          </p:cNvPr>
          <p:cNvSpPr>
            <a:spLocks noGrp="1"/>
          </p:cNvSpPr>
          <p:nvPr>
            <p:ph type="body" orient="vert" idx="1"/>
          </p:nvPr>
        </p:nvSpPr>
        <p:spPr>
          <a:xfrm>
            <a:off x="838200" y="365125"/>
            <a:ext cx="7734300" cy="5811838"/>
          </a:xfrm>
          <a:prstGeom prst="rect">
            <a:avLst/>
          </a:prstGeo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EC15B1B-912B-C943-A375-C425E3B9E52C}"/>
              </a:ext>
            </a:extLst>
          </p:cNvPr>
          <p:cNvSpPr>
            <a:spLocks noGrp="1"/>
          </p:cNvSpPr>
          <p:nvPr>
            <p:ph type="dt" sz="half" idx="10"/>
          </p:nvPr>
        </p:nvSpPr>
        <p:spPr>
          <a:xfrm>
            <a:off x="838200" y="6356350"/>
            <a:ext cx="2743200" cy="365125"/>
          </a:xfrm>
          <a:prstGeom prst="rect">
            <a:avLst/>
          </a:prstGeom>
        </p:spPr>
        <p:txBody>
          <a:bodyPr/>
          <a:lstStyle/>
          <a:p>
            <a:fld id="{269604CB-671B-D349-929D-2E0822834F63}"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6B89A78D-69D1-7448-9ED7-1EFB5893100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CEA2B33-2286-CC49-86EF-98945BB3E881}"/>
              </a:ext>
            </a:extLst>
          </p:cNvPr>
          <p:cNvSpPr>
            <a:spLocks noGrp="1"/>
          </p:cNvSpPr>
          <p:nvPr>
            <p:ph type="sldNum" sz="quarter" idx="12"/>
          </p:nvPr>
        </p:nvSpPr>
        <p:spPr>
          <a:xfrm>
            <a:off x="8610600" y="6356350"/>
            <a:ext cx="2743200" cy="365125"/>
          </a:xfrm>
          <a:prstGeom prst="rect">
            <a:avLst/>
          </a:prstGeom>
        </p:spPr>
        <p:txBody>
          <a:bodyPr/>
          <a:lstStyle/>
          <a:p>
            <a:fld id="{CBEDE04E-1B1F-3E4E-A789-B71ADFB109C4}" type="slidenum">
              <a:rPr lang="fr-FR" smtClean="0"/>
              <a:t>‹N°›</a:t>
            </a:fld>
            <a:endParaRPr lang="fr-FR"/>
          </a:p>
        </p:txBody>
      </p:sp>
    </p:spTree>
    <p:extLst>
      <p:ext uri="{BB962C8B-B14F-4D97-AF65-F5344CB8AC3E}">
        <p14:creationId xmlns:p14="http://schemas.microsoft.com/office/powerpoint/2010/main" val="198646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5F9243E-1B48-F190-BCA8-BE2F8BC0B76A}"/>
              </a:ext>
            </a:extLst>
          </p:cNvPr>
          <p:cNvSpPr txBox="1"/>
          <p:nvPr userDrawn="1"/>
        </p:nvSpPr>
        <p:spPr>
          <a:xfrm>
            <a:off x="218660" y="2248981"/>
            <a:ext cx="6480313" cy="553998"/>
          </a:xfrm>
          <a:prstGeom prst="rect">
            <a:avLst/>
          </a:prstGeom>
          <a:noFill/>
        </p:spPr>
        <p:txBody>
          <a:bodyPr wrap="square" rtlCol="0">
            <a:spAutoFit/>
          </a:bodyPr>
          <a:lstStyle/>
          <a:p>
            <a:r>
              <a:rPr lang="fr-FR" sz="1200" b="1" baseline="0" dirty="0">
                <a:solidFill>
                  <a:schemeClr val="bg1"/>
                </a:solidFill>
                <a:effectLst/>
                <a:latin typeface="Arial" panose="020B0604020202020204" pitchFamily="34" charset="0"/>
              </a:rPr>
              <a:t>XXXXXXXXXXXXXXXXXXXXXXXXXXXX</a:t>
            </a:r>
            <a:endParaRPr lang="fr-FR" sz="1200" dirty="0">
              <a:solidFill>
                <a:srgbClr val="FFFEFB"/>
              </a:solidFill>
              <a:effectLst/>
              <a:latin typeface="Arial" panose="020B0604020202020204" pitchFamily="34" charset="0"/>
            </a:endParaRPr>
          </a:p>
          <a:p>
            <a:endParaRPr lang="fr-FR" dirty="0"/>
          </a:p>
        </p:txBody>
      </p:sp>
      <p:sp>
        <p:nvSpPr>
          <p:cNvPr id="12" name="ZoneTexte 11">
            <a:extLst>
              <a:ext uri="{FF2B5EF4-FFF2-40B4-BE49-F238E27FC236}">
                <a16:creationId xmlns:a16="http://schemas.microsoft.com/office/drawing/2014/main" id="{42561ACF-3232-2F3A-6BFE-47A89AD901FA}"/>
              </a:ext>
            </a:extLst>
          </p:cNvPr>
          <p:cNvSpPr txBox="1"/>
          <p:nvPr userDrawn="1"/>
        </p:nvSpPr>
        <p:spPr>
          <a:xfrm>
            <a:off x="3339548" y="3697357"/>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07340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EB2715D-1134-1A45-8BCC-CAA4FE3ACCE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CCE74BF-150F-4F46-B8CA-D49620F4FF5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A5CDC-75FB-AF4E-9E9C-359801927EB6}" type="datetimeFigureOut">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31/03/2026</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8F1BFAE-96D1-3840-9CAD-A0937F4ABFD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164341C6-E633-7C42-ACAE-0B4AB2917E3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F860AE-3F3D-B14E-A947-6E3C40F75C02}"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28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ommaire 3 colon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4" y="195513"/>
            <a:ext cx="10354942" cy="588020"/>
          </a:xfrm>
          <a:prstGeom prst="rect">
            <a:avLst/>
          </a:prstGeom>
        </p:spPr>
        <p:txBody>
          <a:bodyPr/>
          <a:lstStyle>
            <a:lvl1pPr>
              <a:defRPr sz="3200" b="1"/>
            </a:lvl1pPr>
          </a:lstStyle>
          <a:p>
            <a:r>
              <a:rPr lang="fr-FR" dirty="0"/>
              <a:t>Sommaire</a:t>
            </a:r>
            <a:endParaRPr lang="en-US" dirty="0"/>
          </a:p>
        </p:txBody>
      </p:sp>
      <p:sp>
        <p:nvSpPr>
          <p:cNvPr id="3" name="Content Placeholder 2"/>
          <p:cNvSpPr>
            <a:spLocks noGrp="1"/>
          </p:cNvSpPr>
          <p:nvPr>
            <p:ph idx="1" hasCustomPrompt="1"/>
          </p:nvPr>
        </p:nvSpPr>
        <p:spPr>
          <a:xfrm>
            <a:off x="516338" y="2174875"/>
            <a:ext cx="3467100" cy="3911588"/>
          </a:xfrm>
          <a:prstGeom prst="rect">
            <a:avLst/>
          </a:prstGeom>
        </p:spPr>
        <p:txBody>
          <a:bodyPr lIns="0" tIns="46800" rIns="0"/>
          <a:lstStyle>
            <a:lvl1pPr marL="138113" indent="-187325">
              <a:lnSpc>
                <a:spcPct val="100000"/>
              </a:lnSpc>
              <a:buFont typeface="+mj-lt"/>
              <a:buAutoNum type="arabicPeriod"/>
              <a:defRPr sz="1200" b="1"/>
            </a:lvl1pPr>
            <a:lvl2pPr marL="358775" marR="0" indent="-179388" algn="l" defTabSz="914400" rtl="0" eaLnBrk="1" fontAlgn="auto" latinLnBrk="0" hangingPunct="1">
              <a:lnSpc>
                <a:spcPct val="90000"/>
              </a:lnSpc>
              <a:spcBef>
                <a:spcPts val="500"/>
              </a:spcBef>
              <a:spcAft>
                <a:spcPts val="0"/>
              </a:spcAft>
              <a:buClrTx/>
              <a:buSzTx/>
              <a:buFont typeface="+mj-lt"/>
              <a:buAutoNum type="alphaLcPeriod"/>
              <a:tabLst/>
              <a:defRPr sz="1200"/>
            </a:lvl2pPr>
          </a:lstStyle>
          <a:p>
            <a:pPr lvl="0"/>
            <a:r>
              <a:rPr lang="fr-FR" dirty="0"/>
              <a:t>Titre de la partie</a:t>
            </a:r>
          </a:p>
          <a:p>
            <a:pPr lvl="1"/>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lvl="1"/>
            <a:endParaRPr lang="fr-FR" dirty="0"/>
          </a:p>
        </p:txBody>
      </p:sp>
      <p:sp>
        <p:nvSpPr>
          <p:cNvPr id="16" name="Content Placeholder 2">
            <a:extLst>
              <a:ext uri="{FF2B5EF4-FFF2-40B4-BE49-F238E27FC236}">
                <a16:creationId xmlns:a16="http://schemas.microsoft.com/office/drawing/2014/main" id="{FC444189-C792-4549-A3D1-F221E1370A6D}"/>
              </a:ext>
            </a:extLst>
          </p:cNvPr>
          <p:cNvSpPr>
            <a:spLocks noGrp="1"/>
          </p:cNvSpPr>
          <p:nvPr>
            <p:ph idx="12" hasCustomPrompt="1"/>
          </p:nvPr>
        </p:nvSpPr>
        <p:spPr>
          <a:xfrm>
            <a:off x="4328467" y="2174875"/>
            <a:ext cx="3467100" cy="3911588"/>
          </a:xfrm>
          <a:prstGeom prst="rect">
            <a:avLst/>
          </a:prstGeom>
        </p:spPr>
        <p:txBody>
          <a:bodyPr lIns="0" tIns="46800" rIns="0"/>
          <a:lstStyle>
            <a:lvl1pPr marL="136800" indent="-187200">
              <a:lnSpc>
                <a:spcPct val="100000"/>
              </a:lnSpc>
              <a:buFont typeface="+mj-lt"/>
              <a:buAutoNum type="arabicPeriod" startAt="2"/>
              <a:tabLst>
                <a:tab pos="179388" algn="l"/>
              </a:tabLst>
              <a:defRPr sz="1200" b="1"/>
            </a:lvl1pPr>
            <a:lvl2pPr marL="358775" marR="0" indent="-179388" algn="l" defTabSz="914400" rtl="0" eaLnBrk="1" fontAlgn="auto" latinLnBrk="0" hangingPunct="1">
              <a:lnSpc>
                <a:spcPct val="90000"/>
              </a:lnSpc>
              <a:spcBef>
                <a:spcPts val="500"/>
              </a:spcBef>
              <a:spcAft>
                <a:spcPts val="0"/>
              </a:spcAft>
              <a:buClrTx/>
              <a:buSzTx/>
              <a:buFont typeface="+mj-lt"/>
              <a:buAutoNum type="alphaLcPeriod"/>
              <a:tabLst/>
              <a:defRPr sz="1200"/>
            </a:lvl2pPr>
          </a:lstStyle>
          <a:p>
            <a:pPr lvl="0"/>
            <a:r>
              <a:rPr lang="fr-FR" dirty="0"/>
              <a:t>Titre de la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endParaRPr lang="fr-FR" dirty="0"/>
          </a:p>
          <a:p>
            <a:pPr lvl="0"/>
            <a:endParaRPr lang="fr-FR" dirty="0"/>
          </a:p>
        </p:txBody>
      </p:sp>
      <p:sp>
        <p:nvSpPr>
          <p:cNvPr id="17" name="Content Placeholder 2">
            <a:extLst>
              <a:ext uri="{FF2B5EF4-FFF2-40B4-BE49-F238E27FC236}">
                <a16:creationId xmlns:a16="http://schemas.microsoft.com/office/drawing/2014/main" id="{AB81B917-8816-4849-9517-02CFC8ECBD65}"/>
              </a:ext>
            </a:extLst>
          </p:cNvPr>
          <p:cNvSpPr>
            <a:spLocks noGrp="1"/>
          </p:cNvSpPr>
          <p:nvPr>
            <p:ph idx="13" hasCustomPrompt="1"/>
          </p:nvPr>
        </p:nvSpPr>
        <p:spPr>
          <a:xfrm>
            <a:off x="8187835" y="2174875"/>
            <a:ext cx="3467100" cy="3911588"/>
          </a:xfrm>
          <a:prstGeom prst="rect">
            <a:avLst/>
          </a:prstGeom>
        </p:spPr>
        <p:txBody>
          <a:bodyPr lIns="0" tIns="46800" rIns="0"/>
          <a:lstStyle>
            <a:lvl1pPr marL="136800" indent="-187200">
              <a:lnSpc>
                <a:spcPct val="100000"/>
              </a:lnSpc>
              <a:buFont typeface="+mj-lt"/>
              <a:buAutoNum type="arabicPeriod" startAt="3"/>
              <a:tabLst>
                <a:tab pos="179388" algn="l"/>
              </a:tabLst>
              <a:defRPr sz="1200" b="1"/>
            </a:lvl1pPr>
            <a:lvl2pPr marL="358775" marR="0" indent="-179388" algn="l" defTabSz="914400" rtl="0" eaLnBrk="1" fontAlgn="auto" latinLnBrk="0" hangingPunct="1">
              <a:lnSpc>
                <a:spcPct val="90000"/>
              </a:lnSpc>
              <a:spcBef>
                <a:spcPts val="500"/>
              </a:spcBef>
              <a:spcAft>
                <a:spcPts val="0"/>
              </a:spcAft>
              <a:buClrTx/>
              <a:buSzTx/>
              <a:buFont typeface="+mj-lt"/>
              <a:buAutoNum type="alphaLcPeriod"/>
              <a:tabLst/>
              <a:defRPr sz="1200"/>
            </a:lvl2pPr>
          </a:lstStyle>
          <a:p>
            <a:pPr lvl="0"/>
            <a:r>
              <a:rPr lang="fr-FR" dirty="0"/>
              <a:t>Titre de la partie</a:t>
            </a:r>
          </a:p>
          <a:p>
            <a:pPr lvl="1"/>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marL="358775" marR="0" lvl="1" indent="-179388" algn="l" defTabSz="914400" rtl="0" eaLnBrk="1" fontAlgn="auto" latinLnBrk="0" hangingPunct="1">
              <a:lnSpc>
                <a:spcPct val="90000"/>
              </a:lnSpc>
              <a:spcBef>
                <a:spcPts val="500"/>
              </a:spcBef>
              <a:spcAft>
                <a:spcPts val="0"/>
              </a:spcAft>
              <a:buClrTx/>
              <a:buSzTx/>
              <a:buFont typeface="+mj-lt"/>
              <a:buAutoNum type="alphaLcPeriod"/>
              <a:tabLst/>
              <a:defRPr/>
            </a:pPr>
            <a:r>
              <a:rPr lang="fr-FR" dirty="0"/>
              <a:t>Sous-titre de partie</a:t>
            </a:r>
          </a:p>
          <a:p>
            <a:pPr lvl="1"/>
            <a:endParaRPr lang="fr-FR" dirty="0"/>
          </a:p>
          <a:p>
            <a:pPr lvl="0"/>
            <a:endParaRPr lang="fr-FR" dirty="0"/>
          </a:p>
        </p:txBody>
      </p:sp>
      <p:sp>
        <p:nvSpPr>
          <p:cNvPr id="13" name="Espace réservé du numéro de diapositive 5">
            <a:extLst>
              <a:ext uri="{FF2B5EF4-FFF2-40B4-BE49-F238E27FC236}">
                <a16:creationId xmlns:a16="http://schemas.microsoft.com/office/drawing/2014/main" id="{39B4DBCA-106F-8049-830E-38AA3A9D4A1C}"/>
              </a:ext>
            </a:extLst>
          </p:cNvPr>
          <p:cNvSpPr>
            <a:spLocks noGrp="1"/>
          </p:cNvSpPr>
          <p:nvPr>
            <p:ph type="sldNum" sz="quarter" idx="4"/>
          </p:nvPr>
        </p:nvSpPr>
        <p:spPr>
          <a:xfrm>
            <a:off x="8208433" y="6473293"/>
            <a:ext cx="81491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67457D1-F337-7141-A4C4-1AF9EC9D8474}"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8614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5B40D-9672-7A69-FDE5-D84716472E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450144-46AE-F93C-CF91-8BBDB20ACB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78C70F-D888-1B94-A775-4C1CED45B777}"/>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74FF01E2-FA14-4565-1ADB-3EE13818B8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1A886C-AC50-08F2-CD4D-69754399BD8C}"/>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23246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E6E71-6DCF-CC77-0D20-F7EB768607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CF0FB5-3C17-3B78-2A01-8E547F0CFAE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A30CAC6-7527-7C18-7EEE-9AF184941E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A9FBEB7-C8D6-7FB6-7C2A-DCFE8E0BE4D6}"/>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84709361-AE31-7DD4-5195-CBCC8A84AF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D6314D-B9D8-A866-CE8D-21741CC85B8C}"/>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269773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BE098-057A-81B8-7497-EC8CAB603D2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F7641F-FE4E-9399-2C95-27AC53C92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E4375DD-8119-8D85-24C2-1CCC0F8DC0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65B3E3-731A-749E-0044-95E79307E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85F82-67EB-0068-639E-A50425F6F7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843842E-9ED9-C3AB-2DA2-AB41B487623D}"/>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8" name="Espace réservé du pied de page 7">
            <a:extLst>
              <a:ext uri="{FF2B5EF4-FFF2-40B4-BE49-F238E27FC236}">
                <a16:creationId xmlns:a16="http://schemas.microsoft.com/office/drawing/2014/main" id="{94A6376D-F496-62F1-069F-877D8D5A92F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1EDB6FF-2AB3-FF29-2225-18653C9193E6}"/>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373315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31AF-C6FA-4BA1-6C29-67599570A74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B5DB2F-5275-99AB-CB07-7821DCFCFDD6}"/>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4" name="Espace réservé du pied de page 3">
            <a:extLst>
              <a:ext uri="{FF2B5EF4-FFF2-40B4-BE49-F238E27FC236}">
                <a16:creationId xmlns:a16="http://schemas.microsoft.com/office/drawing/2014/main" id="{03C834AA-FFCC-F824-E5E7-97F51495222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AD20C89-B0DF-DBB2-98AC-85159B62F4D0}"/>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74182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87C0BC-073F-76D2-369E-5E7B7049C3AB}"/>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3" name="Espace réservé du pied de page 2">
            <a:extLst>
              <a:ext uri="{FF2B5EF4-FFF2-40B4-BE49-F238E27FC236}">
                <a16:creationId xmlns:a16="http://schemas.microsoft.com/office/drawing/2014/main" id="{4B1949EB-91F2-AABF-C132-A7BF979D2B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474CDB-48BF-3AD0-D603-8064B1733935}"/>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100151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91DA8-4F71-7955-6484-35D6505F02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A7B9F77-DF8F-7EC6-395C-D0D4030F5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1D77211-216B-08C2-1ED7-C1AB11AEA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E45B36C-039E-0D90-3EEB-BCA7D2875423}"/>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FC30EEB1-3042-838B-8095-064A8C7FB1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9F2C69-C04F-3D08-AE3C-147212997BF2}"/>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265964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AEFE6-C38D-8E67-49F1-EB527726D1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1705E9-67E8-F442-D706-7FD593538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B94770-2B2E-C879-36ED-1F91CD55A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146CBE-4577-36F4-6062-5F0D50BDA29F}"/>
              </a:ext>
            </a:extLst>
          </p:cNvPr>
          <p:cNvSpPr>
            <a:spLocks noGrp="1"/>
          </p:cNvSpPr>
          <p:nvPr>
            <p:ph type="dt" sz="half" idx="10"/>
          </p:nvPr>
        </p:nvSpPr>
        <p:spPr/>
        <p:txBody>
          <a:bodyPr/>
          <a:lstStyle/>
          <a:p>
            <a:fld id="{590205FB-6F75-4C30-A5AB-0362E44CCD76}" type="datetimeFigureOut">
              <a:rPr lang="fr-FR" smtClean="0"/>
              <a:t>31/03/2026</a:t>
            </a:fld>
            <a:endParaRPr lang="fr-FR"/>
          </a:p>
        </p:txBody>
      </p:sp>
      <p:sp>
        <p:nvSpPr>
          <p:cNvPr id="6" name="Espace réservé du pied de page 5">
            <a:extLst>
              <a:ext uri="{FF2B5EF4-FFF2-40B4-BE49-F238E27FC236}">
                <a16:creationId xmlns:a16="http://schemas.microsoft.com/office/drawing/2014/main" id="{A7FAE466-0AFC-2FDC-5AD6-2068EC6645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FE7F6D-CF2C-64B6-CAC6-9D31E6072E07}"/>
              </a:ext>
            </a:extLst>
          </p:cNvPr>
          <p:cNvSpPr>
            <a:spLocks noGrp="1"/>
          </p:cNvSpPr>
          <p:nvPr>
            <p:ph type="sldNum" sz="quarter" idx="12"/>
          </p:nvPr>
        </p:nvSpPr>
        <p:spPr/>
        <p:txBody>
          <a:bodyPr/>
          <a:lstStyle/>
          <a:p>
            <a:fld id="{14E16719-E835-43E7-A03E-999FC622D4AC}" type="slidenum">
              <a:rPr lang="fr-FR" smtClean="0"/>
              <a:t>‹N°›</a:t>
            </a:fld>
            <a:endParaRPr lang="fr-FR"/>
          </a:p>
        </p:txBody>
      </p:sp>
    </p:spTree>
    <p:extLst>
      <p:ext uri="{BB962C8B-B14F-4D97-AF65-F5344CB8AC3E}">
        <p14:creationId xmlns:p14="http://schemas.microsoft.com/office/powerpoint/2010/main" val="3345972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BF34B2-0550-F16E-8AC1-0F1D8D118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1EB4CD1-2D50-785C-8103-2C3FB7765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750AE8-151D-3345-34A3-32063C259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0205FB-6F75-4C30-A5AB-0362E44CCD76}" type="datetimeFigureOut">
              <a:rPr lang="fr-FR" smtClean="0"/>
              <a:t>31/03/2026</a:t>
            </a:fld>
            <a:endParaRPr lang="fr-FR"/>
          </a:p>
        </p:txBody>
      </p:sp>
      <p:sp>
        <p:nvSpPr>
          <p:cNvPr id="5" name="Espace réservé du pied de page 4">
            <a:extLst>
              <a:ext uri="{FF2B5EF4-FFF2-40B4-BE49-F238E27FC236}">
                <a16:creationId xmlns:a16="http://schemas.microsoft.com/office/drawing/2014/main" id="{108B8339-340C-EBA9-9517-5325C8E04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64ECD59-8513-9469-2914-217C86AF6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E16719-E835-43E7-A03E-999FC622D4AC}" type="slidenum">
              <a:rPr lang="fr-FR" smtClean="0"/>
              <a:t>‹N°›</a:t>
            </a:fld>
            <a:endParaRPr lang="fr-FR"/>
          </a:p>
        </p:txBody>
      </p:sp>
    </p:spTree>
    <p:extLst>
      <p:ext uri="{BB962C8B-B14F-4D97-AF65-F5344CB8AC3E}">
        <p14:creationId xmlns:p14="http://schemas.microsoft.com/office/powerpoint/2010/main" val="378692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C9DFBE-CD68-3347-BA9A-1F13A209712D}"/>
              </a:ext>
            </a:extLst>
          </p:cNvPr>
          <p:cNvSpPr/>
          <p:nvPr userDrawn="1"/>
        </p:nvSpPr>
        <p:spPr>
          <a:xfrm>
            <a:off x="3750646" y="6365445"/>
            <a:ext cx="4690707" cy="338554"/>
          </a:xfrm>
          <a:prstGeom prst="rect">
            <a:avLst/>
          </a:prstGeom>
        </p:spPr>
        <p:txBody>
          <a:bodyPr wrap="none">
            <a:spAutoFit/>
          </a:bodyPr>
          <a:lstStyle/>
          <a:p>
            <a:pPr algn="ctr"/>
            <a:r>
              <a:rPr lang="fr-FR" sz="1400" b="1" dirty="0">
                <a:latin typeface="Marianne" panose="02000000000000000000" pitchFamily="2" charset="0"/>
              </a:rPr>
              <a:t>Armée de Terre </a:t>
            </a:r>
            <a:r>
              <a:rPr lang="fr-FR" altLang="fr-FR" sz="1600" dirty="0">
                <a:latin typeface="Marianne" panose="02000000000000000000" pitchFamily="2" charset="0"/>
              </a:rPr>
              <a:t>|</a:t>
            </a:r>
            <a:r>
              <a:rPr lang="fr-FR" altLang="fr-FR" sz="1600" b="1" i="0" dirty="0">
                <a:latin typeface="Marianne" panose="02000000000000000000" pitchFamily="2" charset="0"/>
              </a:rPr>
              <a:t> </a:t>
            </a:r>
            <a:r>
              <a:rPr lang="fr-FR" sz="1400" b="0" i="0" dirty="0">
                <a:latin typeface="Marianne Light" panose="02000000000000000000" pitchFamily="2" charset="0"/>
              </a:rPr>
              <a:t>Commandement du combat futur</a:t>
            </a:r>
          </a:p>
        </p:txBody>
      </p:sp>
      <p:sp>
        <p:nvSpPr>
          <p:cNvPr id="7" name="Espace réservé du texte 2">
            <a:extLst>
              <a:ext uri="{FF2B5EF4-FFF2-40B4-BE49-F238E27FC236}">
                <a16:creationId xmlns:a16="http://schemas.microsoft.com/office/drawing/2014/main" id="{96B068AC-4A65-F14F-AD93-2928CD9AEDB6}"/>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3">
            <a:extLst>
              <a:ext uri="{FF2B5EF4-FFF2-40B4-BE49-F238E27FC236}">
                <a16:creationId xmlns:a16="http://schemas.microsoft.com/office/drawing/2014/main" id="{4420E460-6AFE-3446-BB22-1F1EE596DDD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9" name="Espace réservé du numéro de diapositive 5">
            <a:extLst>
              <a:ext uri="{FF2B5EF4-FFF2-40B4-BE49-F238E27FC236}">
                <a16:creationId xmlns:a16="http://schemas.microsoft.com/office/drawing/2014/main" id="{52DCB6B9-524F-1148-A816-5DA937AAB03B}"/>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aseline="0">
                <a:solidFill>
                  <a:schemeClr val="tx2">
                    <a:lumMod val="75000"/>
                  </a:schemeClr>
                </a:solidFill>
              </a:defRPr>
            </a:lvl1pPr>
          </a:lstStyle>
          <a:p>
            <a:fld id="{7EB490ED-E682-41D9-BCFC-AC0AF5839386}" type="slidenum">
              <a:rPr lang="fr-FR" smtClean="0"/>
              <a:pPr/>
              <a:t>‹N°›</a:t>
            </a:fld>
            <a:endParaRPr lang="fr-FR" dirty="0"/>
          </a:p>
        </p:txBody>
      </p:sp>
      <p:pic>
        <p:nvPicPr>
          <p:cNvPr id="10" name="Image 9">
            <a:extLst>
              <a:ext uri="{FF2B5EF4-FFF2-40B4-BE49-F238E27FC236}">
                <a16:creationId xmlns:a16="http://schemas.microsoft.com/office/drawing/2014/main" id="{B9A81FDC-1F3A-6444-B4C4-012DA2087CF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999584" y="142401"/>
            <a:ext cx="931578" cy="900000"/>
          </a:xfrm>
          <a:prstGeom prst="rect">
            <a:avLst/>
          </a:prstGeom>
        </p:spPr>
      </p:pic>
      <p:pic>
        <p:nvPicPr>
          <p:cNvPr id="12" name="Image 11">
            <a:extLst>
              <a:ext uri="{FF2B5EF4-FFF2-40B4-BE49-F238E27FC236}">
                <a16:creationId xmlns:a16="http://schemas.microsoft.com/office/drawing/2014/main" id="{C58A843F-3A5B-0044-88D0-00860FD8CE0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66616" y="90152"/>
            <a:ext cx="1085967" cy="979200"/>
          </a:xfrm>
          <a:prstGeom prst="rect">
            <a:avLst/>
          </a:prstGeom>
        </p:spPr>
      </p:pic>
    </p:spTree>
    <p:extLst>
      <p:ext uri="{BB962C8B-B14F-4D97-AF65-F5344CB8AC3E}">
        <p14:creationId xmlns:p14="http://schemas.microsoft.com/office/powerpoint/2010/main" val="1527113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hyperlink" Target="https://opexnews.fr/iran-guerre-silicon-valley-algorithmes-ia-militaire/" TargetMode="External"/><Relationship Id="rId5" Type="http://schemas.openxmlformats.org/officeDocument/2006/relationships/image" Target="../media/image33.png"/><Relationship Id="rId10" Type="http://schemas.openxmlformats.org/officeDocument/2006/relationships/hyperlink" Target="https://www.hudson.org/missile-defense/impact-drones-battlefield-lessons-russian-ukraine-war-french-perspective-tsiporah-fried#:~:text=Drones%20are%20treated%20like%20ammunition,20%2C000%20a%20month%20in%202024" TargetMode="External"/><Relationship Id="rId4" Type="http://schemas.openxmlformats.org/officeDocument/2006/relationships/image" Target="../media/image32.png"/><Relationship Id="rId9" Type="http://schemas.openxmlformats.org/officeDocument/2006/relationships/hyperlink" Target="https://legrandcontinent.eu/fr/2025/11/17/poutine-guerre-numerique-nouvelle-doctrine-rus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2D23DE0-139F-56F9-3FEB-E08ECFCBCBC3}"/>
              </a:ext>
            </a:extLst>
          </p:cNvPr>
          <p:cNvPicPr>
            <a:picLocks noChangeAspect="1"/>
          </p:cNvPicPr>
          <p:nvPr/>
        </p:nvPicPr>
        <p:blipFill>
          <a:blip r:embed="rId3"/>
          <a:stretch>
            <a:fillRect/>
          </a:stretch>
        </p:blipFill>
        <p:spPr>
          <a:xfrm>
            <a:off x="0" y="-14435"/>
            <a:ext cx="12191999" cy="6886870"/>
          </a:xfrm>
          <a:prstGeom prst="rect">
            <a:avLst/>
          </a:prstGeom>
        </p:spPr>
      </p:pic>
    </p:spTree>
    <p:extLst>
      <p:ext uri="{BB962C8B-B14F-4D97-AF65-F5344CB8AC3E}">
        <p14:creationId xmlns:p14="http://schemas.microsoft.com/office/powerpoint/2010/main" val="299762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A90A942-7BAB-725F-A709-A73D77F11317}"/>
              </a:ext>
            </a:extLst>
          </p:cNvPr>
          <p:cNvPicPr>
            <a:picLocks noChangeAspect="1"/>
          </p:cNvPicPr>
          <p:nvPr/>
        </p:nvPicPr>
        <p:blipFill>
          <a:blip r:embed="rId3"/>
          <a:stretch>
            <a:fillRect/>
          </a:stretch>
        </p:blipFill>
        <p:spPr>
          <a:xfrm>
            <a:off x="0" y="110613"/>
            <a:ext cx="11986828" cy="6636774"/>
          </a:xfrm>
          <a:prstGeom prst="rect">
            <a:avLst/>
          </a:prstGeom>
        </p:spPr>
      </p:pic>
    </p:spTree>
    <p:extLst>
      <p:ext uri="{BB962C8B-B14F-4D97-AF65-F5344CB8AC3E}">
        <p14:creationId xmlns:p14="http://schemas.microsoft.com/office/powerpoint/2010/main" val="153124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8DE6EBB-D37A-6836-95F2-B39E8E56B4AD}"/>
              </a:ext>
            </a:extLst>
          </p:cNvPr>
          <p:cNvPicPr>
            <a:picLocks noChangeAspect="1"/>
          </p:cNvPicPr>
          <p:nvPr/>
        </p:nvPicPr>
        <p:blipFill>
          <a:blip r:embed="rId3"/>
          <a:stretch>
            <a:fillRect/>
          </a:stretch>
        </p:blipFill>
        <p:spPr>
          <a:xfrm>
            <a:off x="0" y="0"/>
            <a:ext cx="12305686" cy="6858000"/>
          </a:xfrm>
          <a:prstGeom prst="rect">
            <a:avLst/>
          </a:prstGeom>
        </p:spPr>
      </p:pic>
    </p:spTree>
    <p:extLst>
      <p:ext uri="{BB962C8B-B14F-4D97-AF65-F5344CB8AC3E}">
        <p14:creationId xmlns:p14="http://schemas.microsoft.com/office/powerpoint/2010/main" val="359950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3E24AB2-98DB-AEF7-5759-D7E8F49B13DB}"/>
              </a:ext>
            </a:extLst>
          </p:cNvPr>
          <p:cNvPicPr>
            <a:picLocks noChangeAspect="1"/>
          </p:cNvPicPr>
          <p:nvPr/>
        </p:nvPicPr>
        <p:blipFill>
          <a:blip r:embed="rId3"/>
          <a:stretch>
            <a:fillRect/>
          </a:stretch>
        </p:blipFill>
        <p:spPr>
          <a:xfrm>
            <a:off x="0" y="0"/>
            <a:ext cx="12192000" cy="6831964"/>
          </a:xfrm>
          <a:prstGeom prst="rect">
            <a:avLst/>
          </a:prstGeom>
        </p:spPr>
      </p:pic>
    </p:spTree>
    <p:extLst>
      <p:ext uri="{BB962C8B-B14F-4D97-AF65-F5344CB8AC3E}">
        <p14:creationId xmlns:p14="http://schemas.microsoft.com/office/powerpoint/2010/main" val="63479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044754-5940-2FC0-6D50-0B2E9B1CF5A0}"/>
              </a:ext>
            </a:extLst>
          </p:cNvPr>
          <p:cNvPicPr>
            <a:picLocks noChangeAspect="1"/>
          </p:cNvPicPr>
          <p:nvPr/>
        </p:nvPicPr>
        <p:blipFill>
          <a:blip r:embed="rId3"/>
          <a:stretch>
            <a:fillRect/>
          </a:stretch>
        </p:blipFill>
        <p:spPr>
          <a:xfrm>
            <a:off x="0" y="0"/>
            <a:ext cx="12247910" cy="6764594"/>
          </a:xfrm>
          <a:prstGeom prst="rect">
            <a:avLst/>
          </a:prstGeom>
        </p:spPr>
      </p:pic>
    </p:spTree>
    <p:extLst>
      <p:ext uri="{BB962C8B-B14F-4D97-AF65-F5344CB8AC3E}">
        <p14:creationId xmlns:p14="http://schemas.microsoft.com/office/powerpoint/2010/main" val="188421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FFE49A-1C90-A8D6-B321-29C2C80CD09A}"/>
              </a:ext>
            </a:extLst>
          </p:cNvPr>
          <p:cNvPicPr>
            <a:picLocks noChangeAspect="1"/>
          </p:cNvPicPr>
          <p:nvPr/>
        </p:nvPicPr>
        <p:blipFill>
          <a:blip r:embed="rId3"/>
          <a:stretch>
            <a:fillRect/>
          </a:stretch>
        </p:blipFill>
        <p:spPr>
          <a:xfrm>
            <a:off x="0" y="0"/>
            <a:ext cx="12275128" cy="6858000"/>
          </a:xfrm>
          <a:prstGeom prst="rect">
            <a:avLst/>
          </a:prstGeom>
        </p:spPr>
      </p:pic>
    </p:spTree>
    <p:extLst>
      <p:ext uri="{BB962C8B-B14F-4D97-AF65-F5344CB8AC3E}">
        <p14:creationId xmlns:p14="http://schemas.microsoft.com/office/powerpoint/2010/main" val="253787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290F8A-5A4E-E921-7F49-3178F1C95FA0}"/>
              </a:ext>
            </a:extLst>
          </p:cNvPr>
          <p:cNvPicPr>
            <a:picLocks noChangeAspect="1"/>
          </p:cNvPicPr>
          <p:nvPr/>
        </p:nvPicPr>
        <p:blipFill>
          <a:blip r:embed="rId2"/>
          <a:stretch>
            <a:fillRect/>
          </a:stretch>
        </p:blipFill>
        <p:spPr>
          <a:xfrm>
            <a:off x="0" y="0"/>
            <a:ext cx="12212298" cy="6858000"/>
          </a:xfrm>
          <a:prstGeom prst="rect">
            <a:avLst/>
          </a:prstGeom>
        </p:spPr>
      </p:pic>
    </p:spTree>
    <p:extLst>
      <p:ext uri="{BB962C8B-B14F-4D97-AF65-F5344CB8AC3E}">
        <p14:creationId xmlns:p14="http://schemas.microsoft.com/office/powerpoint/2010/main" val="179160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42B76F9-9317-E08F-7E00-A4917F267713}"/>
              </a:ext>
            </a:extLst>
          </p:cNvPr>
          <p:cNvPicPr>
            <a:picLocks noChangeAspect="1"/>
          </p:cNvPicPr>
          <p:nvPr/>
        </p:nvPicPr>
        <p:blipFill>
          <a:blip r:embed="rId2"/>
          <a:stretch>
            <a:fillRect/>
          </a:stretch>
        </p:blipFill>
        <p:spPr>
          <a:xfrm>
            <a:off x="0" y="0"/>
            <a:ext cx="12278034" cy="6858000"/>
          </a:xfrm>
          <a:prstGeom prst="rect">
            <a:avLst/>
          </a:prstGeom>
        </p:spPr>
      </p:pic>
    </p:spTree>
    <p:extLst>
      <p:ext uri="{BB962C8B-B14F-4D97-AF65-F5344CB8AC3E}">
        <p14:creationId xmlns:p14="http://schemas.microsoft.com/office/powerpoint/2010/main" val="139266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14F5AE0-ADA2-6FEF-8FF2-F1E792E5355C}"/>
              </a:ext>
            </a:extLst>
          </p:cNvPr>
          <p:cNvPicPr>
            <a:picLocks noChangeAspect="1"/>
          </p:cNvPicPr>
          <p:nvPr/>
        </p:nvPicPr>
        <p:blipFill>
          <a:blip r:embed="rId3"/>
          <a:stretch>
            <a:fillRect/>
          </a:stretch>
        </p:blipFill>
        <p:spPr>
          <a:xfrm>
            <a:off x="0" y="0"/>
            <a:ext cx="12319514" cy="6858000"/>
          </a:xfrm>
          <a:prstGeom prst="rect">
            <a:avLst/>
          </a:prstGeom>
        </p:spPr>
      </p:pic>
    </p:spTree>
    <p:extLst>
      <p:ext uri="{BB962C8B-B14F-4D97-AF65-F5344CB8AC3E}">
        <p14:creationId xmlns:p14="http://schemas.microsoft.com/office/powerpoint/2010/main" val="41277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F2D818-E39A-9E79-EB76-BA565656AF5E}"/>
              </a:ext>
            </a:extLst>
          </p:cNvPr>
          <p:cNvPicPr>
            <a:picLocks noChangeAspect="1"/>
          </p:cNvPicPr>
          <p:nvPr/>
        </p:nvPicPr>
        <p:blipFill>
          <a:blip r:embed="rId3"/>
          <a:stretch>
            <a:fillRect/>
          </a:stretch>
        </p:blipFill>
        <p:spPr>
          <a:xfrm>
            <a:off x="0" y="0"/>
            <a:ext cx="12253328" cy="6858000"/>
          </a:xfrm>
          <a:prstGeom prst="rect">
            <a:avLst/>
          </a:prstGeom>
        </p:spPr>
      </p:pic>
    </p:spTree>
    <p:extLst>
      <p:ext uri="{BB962C8B-B14F-4D97-AF65-F5344CB8AC3E}">
        <p14:creationId xmlns:p14="http://schemas.microsoft.com/office/powerpoint/2010/main" val="144221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3B28489-1D0A-838E-6FCB-169619316199}"/>
              </a:ext>
            </a:extLst>
          </p:cNvPr>
          <p:cNvPicPr>
            <a:picLocks noChangeAspect="1"/>
          </p:cNvPicPr>
          <p:nvPr/>
        </p:nvPicPr>
        <p:blipFill>
          <a:blip r:embed="rId3"/>
          <a:stretch>
            <a:fillRect/>
          </a:stretch>
        </p:blipFill>
        <p:spPr>
          <a:xfrm>
            <a:off x="0" y="0"/>
            <a:ext cx="12305290" cy="6858000"/>
          </a:xfrm>
          <a:prstGeom prst="rect">
            <a:avLst/>
          </a:prstGeom>
        </p:spPr>
      </p:pic>
    </p:spTree>
    <p:extLst>
      <p:ext uri="{BB962C8B-B14F-4D97-AF65-F5344CB8AC3E}">
        <p14:creationId xmlns:p14="http://schemas.microsoft.com/office/powerpoint/2010/main" val="32874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710976-8E55-80D3-4328-1362D5707FC5}"/>
              </a:ext>
            </a:extLst>
          </p:cNvPr>
          <p:cNvPicPr>
            <a:picLocks noChangeAspect="1"/>
          </p:cNvPicPr>
          <p:nvPr/>
        </p:nvPicPr>
        <p:blipFill>
          <a:blip r:embed="rId2"/>
          <a:stretch>
            <a:fillRect/>
          </a:stretch>
        </p:blipFill>
        <p:spPr>
          <a:xfrm>
            <a:off x="0" y="0"/>
            <a:ext cx="12192000" cy="6829195"/>
          </a:xfrm>
          <a:prstGeom prst="rect">
            <a:avLst/>
          </a:prstGeom>
        </p:spPr>
      </p:pic>
    </p:spTree>
    <p:extLst>
      <p:ext uri="{BB962C8B-B14F-4D97-AF65-F5344CB8AC3E}">
        <p14:creationId xmlns:p14="http://schemas.microsoft.com/office/powerpoint/2010/main" val="362674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57554C-0CB5-5F66-F06E-5368B7678EB1}"/>
              </a:ext>
            </a:extLst>
          </p:cNvPr>
          <p:cNvPicPr>
            <a:picLocks noChangeAspect="1"/>
          </p:cNvPicPr>
          <p:nvPr/>
        </p:nvPicPr>
        <p:blipFill>
          <a:blip r:embed="rId2"/>
          <a:stretch>
            <a:fillRect/>
          </a:stretch>
        </p:blipFill>
        <p:spPr>
          <a:xfrm>
            <a:off x="0" y="0"/>
            <a:ext cx="11975167" cy="6715432"/>
          </a:xfrm>
          <a:prstGeom prst="rect">
            <a:avLst/>
          </a:prstGeom>
        </p:spPr>
      </p:pic>
    </p:spTree>
    <p:extLst>
      <p:ext uri="{BB962C8B-B14F-4D97-AF65-F5344CB8AC3E}">
        <p14:creationId xmlns:p14="http://schemas.microsoft.com/office/powerpoint/2010/main" val="331434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B84D69C-2456-B810-AD63-E2CA7C391A7A}"/>
              </a:ext>
            </a:extLst>
          </p:cNvPr>
          <p:cNvPicPr>
            <a:picLocks noChangeAspect="1"/>
          </p:cNvPicPr>
          <p:nvPr/>
        </p:nvPicPr>
        <p:blipFill>
          <a:blip r:embed="rId3"/>
          <a:stretch>
            <a:fillRect/>
          </a:stretch>
        </p:blipFill>
        <p:spPr>
          <a:xfrm>
            <a:off x="0" y="0"/>
            <a:ext cx="12192000" cy="6909264"/>
          </a:xfrm>
          <a:prstGeom prst="rect">
            <a:avLst/>
          </a:prstGeom>
        </p:spPr>
      </p:pic>
    </p:spTree>
    <p:extLst>
      <p:ext uri="{BB962C8B-B14F-4D97-AF65-F5344CB8AC3E}">
        <p14:creationId xmlns:p14="http://schemas.microsoft.com/office/powerpoint/2010/main" val="131428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5DAF33-4B52-A5A2-FAA5-77CA8BDC2850}"/>
              </a:ext>
            </a:extLst>
          </p:cNvPr>
          <p:cNvPicPr>
            <a:picLocks noChangeAspect="1"/>
          </p:cNvPicPr>
          <p:nvPr/>
        </p:nvPicPr>
        <p:blipFill>
          <a:blip r:embed="rId3"/>
          <a:stretch>
            <a:fillRect/>
          </a:stretch>
        </p:blipFill>
        <p:spPr>
          <a:xfrm>
            <a:off x="-1" y="-1"/>
            <a:ext cx="12408393" cy="6858001"/>
          </a:xfrm>
          <a:prstGeom prst="rect">
            <a:avLst/>
          </a:prstGeom>
        </p:spPr>
      </p:pic>
    </p:spTree>
    <p:extLst>
      <p:ext uri="{BB962C8B-B14F-4D97-AF65-F5344CB8AC3E}">
        <p14:creationId xmlns:p14="http://schemas.microsoft.com/office/powerpoint/2010/main" val="289107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12CD0C-76D1-911E-210E-791C9A53DCD4}"/>
              </a:ext>
            </a:extLst>
          </p:cNvPr>
          <p:cNvPicPr>
            <a:picLocks noChangeAspect="1"/>
          </p:cNvPicPr>
          <p:nvPr/>
        </p:nvPicPr>
        <p:blipFill>
          <a:blip r:embed="rId3"/>
          <a:stretch>
            <a:fillRect/>
          </a:stretch>
        </p:blipFill>
        <p:spPr>
          <a:xfrm>
            <a:off x="0" y="-1"/>
            <a:ext cx="12140946" cy="6858001"/>
          </a:xfrm>
          <a:prstGeom prst="rect">
            <a:avLst/>
          </a:prstGeom>
        </p:spPr>
      </p:pic>
    </p:spTree>
    <p:extLst>
      <p:ext uri="{BB962C8B-B14F-4D97-AF65-F5344CB8AC3E}">
        <p14:creationId xmlns:p14="http://schemas.microsoft.com/office/powerpoint/2010/main" val="256301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135A0C-9447-D680-06DF-8DA772E73A8B}"/>
              </a:ext>
            </a:extLst>
          </p:cNvPr>
          <p:cNvPicPr>
            <a:picLocks noChangeAspect="1"/>
          </p:cNvPicPr>
          <p:nvPr/>
        </p:nvPicPr>
        <p:blipFill>
          <a:blip r:embed="rId2"/>
          <a:stretch>
            <a:fillRect/>
          </a:stretch>
        </p:blipFill>
        <p:spPr>
          <a:xfrm>
            <a:off x="-1" y="0"/>
            <a:ext cx="12189823" cy="6858000"/>
          </a:xfrm>
          <a:prstGeom prst="rect">
            <a:avLst/>
          </a:prstGeom>
        </p:spPr>
      </p:pic>
    </p:spTree>
    <p:extLst>
      <p:ext uri="{BB962C8B-B14F-4D97-AF65-F5344CB8AC3E}">
        <p14:creationId xmlns:p14="http://schemas.microsoft.com/office/powerpoint/2010/main" val="1627470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F412BF-5AD3-F612-C884-ED17F52E8208}"/>
              </a:ext>
            </a:extLst>
          </p:cNvPr>
          <p:cNvPicPr>
            <a:picLocks noChangeAspect="1"/>
          </p:cNvPicPr>
          <p:nvPr/>
        </p:nvPicPr>
        <p:blipFill>
          <a:blip r:embed="rId2"/>
          <a:stretch>
            <a:fillRect/>
          </a:stretch>
        </p:blipFill>
        <p:spPr>
          <a:xfrm>
            <a:off x="0" y="0"/>
            <a:ext cx="12054789" cy="6784258"/>
          </a:xfrm>
          <a:prstGeom prst="rect">
            <a:avLst/>
          </a:prstGeom>
        </p:spPr>
      </p:pic>
    </p:spTree>
    <p:extLst>
      <p:ext uri="{BB962C8B-B14F-4D97-AF65-F5344CB8AC3E}">
        <p14:creationId xmlns:p14="http://schemas.microsoft.com/office/powerpoint/2010/main" val="428018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2D72111-F83C-B6C3-CBB6-C9325B4F169C}"/>
              </a:ext>
            </a:extLst>
          </p:cNvPr>
          <p:cNvPicPr>
            <a:picLocks noChangeAspect="1"/>
          </p:cNvPicPr>
          <p:nvPr/>
        </p:nvPicPr>
        <p:blipFill>
          <a:blip r:embed="rId2"/>
          <a:stretch>
            <a:fillRect/>
          </a:stretch>
        </p:blipFill>
        <p:spPr>
          <a:xfrm>
            <a:off x="0" y="0"/>
            <a:ext cx="12266342" cy="6858000"/>
          </a:xfrm>
          <a:prstGeom prst="rect">
            <a:avLst/>
          </a:prstGeom>
        </p:spPr>
      </p:pic>
    </p:spTree>
    <p:extLst>
      <p:ext uri="{BB962C8B-B14F-4D97-AF65-F5344CB8AC3E}">
        <p14:creationId xmlns:p14="http://schemas.microsoft.com/office/powerpoint/2010/main" val="249297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B7F0A3-2657-9BF5-7D63-AD020C85A97A}"/>
              </a:ext>
            </a:extLst>
          </p:cNvPr>
          <p:cNvPicPr>
            <a:picLocks noChangeAspect="1"/>
          </p:cNvPicPr>
          <p:nvPr/>
        </p:nvPicPr>
        <p:blipFill>
          <a:blip r:embed="rId2"/>
          <a:stretch>
            <a:fillRect/>
          </a:stretch>
        </p:blipFill>
        <p:spPr>
          <a:xfrm>
            <a:off x="-1" y="0"/>
            <a:ext cx="12142937" cy="6858000"/>
          </a:xfrm>
          <a:prstGeom prst="rect">
            <a:avLst/>
          </a:prstGeom>
        </p:spPr>
      </p:pic>
    </p:spTree>
    <p:extLst>
      <p:ext uri="{BB962C8B-B14F-4D97-AF65-F5344CB8AC3E}">
        <p14:creationId xmlns:p14="http://schemas.microsoft.com/office/powerpoint/2010/main" val="399913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CFBC-9559-F0C9-973F-12E4E539AFB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70ACF7D-3A4A-764C-0F1A-5275F8657D98}"/>
              </a:ext>
            </a:extLst>
          </p:cNvPr>
          <p:cNvSpPr/>
          <p:nvPr/>
        </p:nvSpPr>
        <p:spPr>
          <a:xfrm>
            <a:off x="2770186" y="2329879"/>
            <a:ext cx="69957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6600">
                  <a:solidFill>
                    <a:srgbClr val="E97132"/>
                  </a:solidFill>
                  <a:prstDash val="solid"/>
                </a:ln>
                <a:solidFill>
                  <a:srgbClr val="FFFFFF"/>
                </a:solidFill>
                <a:effectLst>
                  <a:outerShdw dist="38100" dir="2700000" algn="tl" rotWithShape="0">
                    <a:srgbClr val="E97132"/>
                  </a:outerShdw>
                </a:effectLst>
                <a:uLnTx/>
                <a:uFillTx/>
                <a:latin typeface="Aptos" panose="02110004020202020204"/>
                <a:ea typeface="+mn-ea"/>
                <a:cs typeface="+mn-cs"/>
              </a:rPr>
              <a:t>QUELQUES FOCUS … </a:t>
            </a:r>
          </a:p>
        </p:txBody>
      </p:sp>
    </p:spTree>
    <p:extLst>
      <p:ext uri="{BB962C8B-B14F-4D97-AF65-F5344CB8AC3E}">
        <p14:creationId xmlns:p14="http://schemas.microsoft.com/office/powerpoint/2010/main" val="306339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734" y="1857554"/>
            <a:ext cx="6938580" cy="4906378"/>
          </a:xfrm>
          <a:prstGeom prst="rect">
            <a:avLst/>
          </a:prstGeom>
        </p:spPr>
      </p:pic>
      <p:sp>
        <p:nvSpPr>
          <p:cNvPr id="2" name="Étoile à 5 branches 1"/>
          <p:cNvSpPr/>
          <p:nvPr/>
        </p:nvSpPr>
        <p:spPr>
          <a:xfrm>
            <a:off x="2728686" y="4223657"/>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Étoile à 5 branches 4"/>
          <p:cNvSpPr/>
          <p:nvPr/>
        </p:nvSpPr>
        <p:spPr>
          <a:xfrm>
            <a:off x="3185886" y="3693885"/>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Étoile à 5 branches 5"/>
          <p:cNvSpPr/>
          <p:nvPr/>
        </p:nvSpPr>
        <p:spPr>
          <a:xfrm>
            <a:off x="4216401" y="4811485"/>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Étoile à 5 branches 6"/>
          <p:cNvSpPr/>
          <p:nvPr/>
        </p:nvSpPr>
        <p:spPr>
          <a:xfrm>
            <a:off x="7924800" y="3341914"/>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Étoile à 5 branches 8"/>
          <p:cNvSpPr/>
          <p:nvPr/>
        </p:nvSpPr>
        <p:spPr>
          <a:xfrm>
            <a:off x="4695372" y="2772228"/>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0" name="Étoile à 5 branches 9"/>
          <p:cNvSpPr/>
          <p:nvPr/>
        </p:nvSpPr>
        <p:spPr>
          <a:xfrm>
            <a:off x="6016170" y="5319486"/>
            <a:ext cx="159658" cy="174172"/>
          </a:xfrm>
          <a:prstGeom prst="star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EF9DCB1B-EF19-4A96-1D5C-0046486F2BD6}"/>
              </a:ext>
            </a:extLst>
          </p:cNvPr>
          <p:cNvSpPr txBox="1"/>
          <p:nvPr/>
        </p:nvSpPr>
        <p:spPr>
          <a:xfrm>
            <a:off x="1548740" y="687618"/>
            <a:ext cx="6612579" cy="923330"/>
          </a:xfrm>
          <a:prstGeom prst="rect">
            <a:avLst/>
          </a:prstGeom>
          <a:noFill/>
        </p:spPr>
        <p:txBody>
          <a:bodyPr wrap="none" rtlCol="0">
            <a:spAutoFit/>
          </a:bodyPr>
          <a:lstStyle/>
          <a:p>
            <a:r>
              <a:rPr lang="fr-FR" dirty="0"/>
              <a:t>L’ultime niveau d’ambition politique : La Small Joint </a:t>
            </a:r>
            <a:r>
              <a:rPr lang="fr-FR" dirty="0" err="1"/>
              <a:t>Operation</a:t>
            </a:r>
            <a:r>
              <a:rPr lang="fr-FR" dirty="0"/>
              <a:t>  OTAN</a:t>
            </a:r>
          </a:p>
          <a:p>
            <a:endParaRPr lang="fr-FR" dirty="0"/>
          </a:p>
          <a:p>
            <a:r>
              <a:rPr lang="fr-FR" dirty="0"/>
              <a:t>Pas de capacité de commandement d’armée ? </a:t>
            </a:r>
          </a:p>
        </p:txBody>
      </p:sp>
    </p:spTree>
    <p:extLst>
      <p:ext uri="{BB962C8B-B14F-4D97-AF65-F5344CB8AC3E}">
        <p14:creationId xmlns:p14="http://schemas.microsoft.com/office/powerpoint/2010/main" val="370792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D5A8F1-D15A-4A38-1C4F-7AD21313564A}"/>
              </a:ext>
            </a:extLst>
          </p:cNvPr>
          <p:cNvPicPr>
            <a:picLocks noChangeAspect="1"/>
          </p:cNvPicPr>
          <p:nvPr/>
        </p:nvPicPr>
        <p:blipFill>
          <a:blip r:embed="rId2"/>
          <a:stretch>
            <a:fillRect/>
          </a:stretch>
        </p:blipFill>
        <p:spPr>
          <a:xfrm>
            <a:off x="0" y="0"/>
            <a:ext cx="12113342" cy="6868389"/>
          </a:xfrm>
          <a:prstGeom prst="rect">
            <a:avLst/>
          </a:prstGeom>
        </p:spPr>
      </p:pic>
    </p:spTree>
    <p:extLst>
      <p:ext uri="{BB962C8B-B14F-4D97-AF65-F5344CB8AC3E}">
        <p14:creationId xmlns:p14="http://schemas.microsoft.com/office/powerpoint/2010/main" val="270150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478CF-5C5B-A3BA-C427-14015154C9B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C8B62CE-D77D-357B-275A-BF17468F4290}"/>
              </a:ext>
            </a:extLst>
          </p:cNvPr>
          <p:cNvSpPr/>
          <p:nvPr/>
        </p:nvSpPr>
        <p:spPr>
          <a:xfrm>
            <a:off x="3232446" y="510912"/>
            <a:ext cx="516667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6600">
                  <a:solidFill>
                    <a:srgbClr val="E97132"/>
                  </a:solidFill>
                  <a:prstDash val="solid"/>
                </a:ln>
                <a:solidFill>
                  <a:srgbClr val="FFFFFF"/>
                </a:solidFill>
                <a:effectLst>
                  <a:outerShdw dist="38100" dir="2700000" algn="tl" rotWithShape="0">
                    <a:srgbClr val="E97132"/>
                  </a:outerShdw>
                </a:effectLst>
                <a:uLnTx/>
                <a:uFillTx/>
                <a:latin typeface="Aptos" panose="02110004020202020204"/>
                <a:ea typeface="+mn-ea"/>
                <a:cs typeface="+mn-cs"/>
              </a:rPr>
              <a:t>LA DISSUASION</a:t>
            </a:r>
          </a:p>
        </p:txBody>
      </p:sp>
      <p:sp>
        <p:nvSpPr>
          <p:cNvPr id="2" name="ZoneTexte 1">
            <a:extLst>
              <a:ext uri="{FF2B5EF4-FFF2-40B4-BE49-F238E27FC236}">
                <a16:creationId xmlns:a16="http://schemas.microsoft.com/office/drawing/2014/main" id="{89513E97-35B8-6216-02A1-6BC7DFBE97F3}"/>
              </a:ext>
            </a:extLst>
          </p:cNvPr>
          <p:cNvSpPr txBox="1"/>
          <p:nvPr/>
        </p:nvSpPr>
        <p:spPr>
          <a:xfrm>
            <a:off x="2310580" y="2340078"/>
            <a:ext cx="7667164" cy="3416320"/>
          </a:xfrm>
          <a:prstGeom prst="rect">
            <a:avLst/>
          </a:prstGeom>
          <a:noFill/>
        </p:spPr>
        <p:txBody>
          <a:bodyPr wrap="none" rtlCol="0">
            <a:spAutoFit/>
          </a:bodyPr>
          <a:lstStyle/>
          <a:p>
            <a:r>
              <a:rPr lang="fr-FR" sz="2400" b="1" dirty="0"/>
              <a:t>Les forces conventionnelles, 1</a:t>
            </a:r>
            <a:r>
              <a:rPr lang="fr-FR" sz="2400" b="1" baseline="30000" dirty="0"/>
              <a:t>ier</a:t>
            </a:r>
            <a:r>
              <a:rPr lang="fr-FR" sz="2400" b="1" dirty="0"/>
              <a:t> niveau de dissuasion</a:t>
            </a:r>
          </a:p>
          <a:p>
            <a:endParaRPr lang="fr-FR" sz="2400" b="1" dirty="0"/>
          </a:p>
          <a:p>
            <a:r>
              <a:rPr lang="fr-FR" sz="2400" b="1" dirty="0"/>
              <a:t>La dissuasion nucléaire :</a:t>
            </a:r>
          </a:p>
          <a:p>
            <a:endParaRPr lang="fr-FR" sz="2400" b="1" dirty="0"/>
          </a:p>
          <a:p>
            <a:pPr lvl="2"/>
            <a:r>
              <a:rPr lang="fr-FR" sz="2400" b="1" dirty="0"/>
              <a:t>L’ultime avertissement</a:t>
            </a:r>
          </a:p>
          <a:p>
            <a:pPr lvl="2"/>
            <a:endParaRPr lang="fr-FR" sz="2400" b="1" dirty="0"/>
          </a:p>
          <a:p>
            <a:pPr lvl="2"/>
            <a:r>
              <a:rPr lang="fr-FR" sz="2400" b="1" dirty="0"/>
              <a:t>L’emploi ou l’échec de la dissuasion</a:t>
            </a:r>
          </a:p>
          <a:p>
            <a:pPr lvl="2"/>
            <a:endParaRPr lang="fr-FR" sz="2400" b="1" dirty="0"/>
          </a:p>
          <a:p>
            <a:pPr lvl="2"/>
            <a:r>
              <a:rPr lang="fr-FR" sz="2400" b="1" dirty="0"/>
              <a:t>Le discours du PR à L’Île Longue</a:t>
            </a:r>
          </a:p>
        </p:txBody>
      </p:sp>
    </p:spTree>
    <p:extLst>
      <p:ext uri="{BB962C8B-B14F-4D97-AF65-F5344CB8AC3E}">
        <p14:creationId xmlns:p14="http://schemas.microsoft.com/office/powerpoint/2010/main" val="4281342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BCFBC8-1446-0990-83AC-96750945FB41}"/>
              </a:ext>
            </a:extLst>
          </p:cNvPr>
          <p:cNvPicPr>
            <a:picLocks noChangeAspect="1"/>
          </p:cNvPicPr>
          <p:nvPr/>
        </p:nvPicPr>
        <p:blipFill>
          <a:blip r:embed="rId3"/>
          <a:stretch>
            <a:fillRect/>
          </a:stretch>
        </p:blipFill>
        <p:spPr>
          <a:xfrm>
            <a:off x="0" y="0"/>
            <a:ext cx="3002969" cy="1699986"/>
          </a:xfrm>
          <a:prstGeom prst="rect">
            <a:avLst/>
          </a:prstGeom>
        </p:spPr>
      </p:pic>
      <p:pic>
        <p:nvPicPr>
          <p:cNvPr id="9" name="Image 8">
            <a:extLst>
              <a:ext uri="{FF2B5EF4-FFF2-40B4-BE49-F238E27FC236}">
                <a16:creationId xmlns:a16="http://schemas.microsoft.com/office/drawing/2014/main" id="{C6793697-BA14-9FEA-4E59-B2D14F53760C}"/>
              </a:ext>
            </a:extLst>
          </p:cNvPr>
          <p:cNvPicPr>
            <a:picLocks noChangeAspect="1"/>
          </p:cNvPicPr>
          <p:nvPr/>
        </p:nvPicPr>
        <p:blipFill>
          <a:blip r:embed="rId4"/>
          <a:stretch>
            <a:fillRect/>
          </a:stretch>
        </p:blipFill>
        <p:spPr>
          <a:xfrm>
            <a:off x="9175530" y="4854969"/>
            <a:ext cx="3016469" cy="2003030"/>
          </a:xfrm>
          <a:prstGeom prst="rect">
            <a:avLst/>
          </a:prstGeom>
        </p:spPr>
      </p:pic>
      <p:pic>
        <p:nvPicPr>
          <p:cNvPr id="11" name="Image 10">
            <a:extLst>
              <a:ext uri="{FF2B5EF4-FFF2-40B4-BE49-F238E27FC236}">
                <a16:creationId xmlns:a16="http://schemas.microsoft.com/office/drawing/2014/main" id="{7EA04628-D064-0A8A-17E5-49F03762DA25}"/>
              </a:ext>
            </a:extLst>
          </p:cNvPr>
          <p:cNvPicPr>
            <a:picLocks noChangeAspect="1"/>
          </p:cNvPicPr>
          <p:nvPr/>
        </p:nvPicPr>
        <p:blipFill>
          <a:blip r:embed="rId5"/>
          <a:stretch>
            <a:fillRect/>
          </a:stretch>
        </p:blipFill>
        <p:spPr>
          <a:xfrm>
            <a:off x="9041546" y="1"/>
            <a:ext cx="3150454" cy="2024388"/>
          </a:xfrm>
          <a:prstGeom prst="rect">
            <a:avLst/>
          </a:prstGeom>
        </p:spPr>
      </p:pic>
      <p:pic>
        <p:nvPicPr>
          <p:cNvPr id="13" name="Image 12">
            <a:extLst>
              <a:ext uri="{FF2B5EF4-FFF2-40B4-BE49-F238E27FC236}">
                <a16:creationId xmlns:a16="http://schemas.microsoft.com/office/drawing/2014/main" id="{41FF532A-D611-D7A9-B2FE-2801622500FE}"/>
              </a:ext>
            </a:extLst>
          </p:cNvPr>
          <p:cNvPicPr>
            <a:picLocks noChangeAspect="1"/>
          </p:cNvPicPr>
          <p:nvPr/>
        </p:nvPicPr>
        <p:blipFill>
          <a:blip r:embed="rId6"/>
          <a:stretch>
            <a:fillRect/>
          </a:stretch>
        </p:blipFill>
        <p:spPr>
          <a:xfrm>
            <a:off x="0" y="4900655"/>
            <a:ext cx="2889497" cy="1958570"/>
          </a:xfrm>
          <a:prstGeom prst="rect">
            <a:avLst/>
          </a:prstGeom>
        </p:spPr>
      </p:pic>
      <p:pic>
        <p:nvPicPr>
          <p:cNvPr id="15" name="Image 14">
            <a:extLst>
              <a:ext uri="{FF2B5EF4-FFF2-40B4-BE49-F238E27FC236}">
                <a16:creationId xmlns:a16="http://schemas.microsoft.com/office/drawing/2014/main" id="{1E3C31E1-D7C5-156C-B48C-8C745697FD44}"/>
              </a:ext>
            </a:extLst>
          </p:cNvPr>
          <p:cNvPicPr>
            <a:picLocks noChangeAspect="1"/>
          </p:cNvPicPr>
          <p:nvPr/>
        </p:nvPicPr>
        <p:blipFill>
          <a:blip r:embed="rId7"/>
          <a:stretch>
            <a:fillRect/>
          </a:stretch>
        </p:blipFill>
        <p:spPr>
          <a:xfrm>
            <a:off x="4455520" y="5032466"/>
            <a:ext cx="3451256" cy="1882503"/>
          </a:xfrm>
          <a:prstGeom prst="rect">
            <a:avLst/>
          </a:prstGeom>
        </p:spPr>
      </p:pic>
      <p:pic>
        <p:nvPicPr>
          <p:cNvPr id="17" name="Image 16">
            <a:extLst>
              <a:ext uri="{FF2B5EF4-FFF2-40B4-BE49-F238E27FC236}">
                <a16:creationId xmlns:a16="http://schemas.microsoft.com/office/drawing/2014/main" id="{11FC29F3-7787-4AE8-AB97-10A6D7C270BB}"/>
              </a:ext>
            </a:extLst>
          </p:cNvPr>
          <p:cNvPicPr>
            <a:picLocks noChangeAspect="1"/>
          </p:cNvPicPr>
          <p:nvPr/>
        </p:nvPicPr>
        <p:blipFill>
          <a:blip r:embed="rId8"/>
          <a:stretch>
            <a:fillRect/>
          </a:stretch>
        </p:blipFill>
        <p:spPr>
          <a:xfrm>
            <a:off x="4065467" y="189909"/>
            <a:ext cx="3567082" cy="1879087"/>
          </a:xfrm>
          <a:prstGeom prst="rect">
            <a:avLst/>
          </a:prstGeom>
        </p:spPr>
      </p:pic>
      <p:sp>
        <p:nvSpPr>
          <p:cNvPr id="19" name="Rectangle 18">
            <a:extLst>
              <a:ext uri="{FF2B5EF4-FFF2-40B4-BE49-F238E27FC236}">
                <a16:creationId xmlns:a16="http://schemas.microsoft.com/office/drawing/2014/main" id="{07D5C45E-5D4C-03A6-8891-0B97E1F49795}"/>
              </a:ext>
            </a:extLst>
          </p:cNvPr>
          <p:cNvSpPr/>
          <p:nvPr/>
        </p:nvSpPr>
        <p:spPr>
          <a:xfrm>
            <a:off x="2829719" y="2167643"/>
            <a:ext cx="6038577" cy="923330"/>
          </a:xfrm>
          <a:prstGeom prst="rect">
            <a:avLst/>
          </a:prstGeom>
          <a:noFill/>
        </p:spPr>
        <p:txBody>
          <a:bodyPr wrap="none" lIns="91440" tIns="45720" rIns="91440" bIns="45720">
            <a:spAutoFit/>
          </a:bodyPr>
          <a:lstStyle/>
          <a:p>
            <a:pPr algn="ct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DES QUESTIONS ? </a:t>
            </a:r>
          </a:p>
        </p:txBody>
      </p:sp>
      <p:sp>
        <p:nvSpPr>
          <p:cNvPr id="20" name="ZoneTexte 19">
            <a:extLst>
              <a:ext uri="{FF2B5EF4-FFF2-40B4-BE49-F238E27FC236}">
                <a16:creationId xmlns:a16="http://schemas.microsoft.com/office/drawing/2014/main" id="{53EC1DAD-125A-D6AF-264E-6828BFF76365}"/>
              </a:ext>
            </a:extLst>
          </p:cNvPr>
          <p:cNvSpPr txBox="1"/>
          <p:nvPr/>
        </p:nvSpPr>
        <p:spPr>
          <a:xfrm>
            <a:off x="315310" y="2811720"/>
            <a:ext cx="11383999" cy="2585323"/>
          </a:xfrm>
          <a:prstGeom prst="rect">
            <a:avLst/>
          </a:prstGeom>
          <a:noFill/>
        </p:spPr>
        <p:txBody>
          <a:bodyPr wrap="square" rtlCol="0">
            <a:spAutoFit/>
          </a:bodyPr>
          <a:lstStyle/>
          <a:p>
            <a:r>
              <a:rPr lang="fr-FR" dirty="0"/>
              <a:t>Pour aller plus loin :</a:t>
            </a:r>
          </a:p>
          <a:p>
            <a:r>
              <a:rPr lang="fr-FR" dirty="0"/>
              <a:t>Les drones : </a:t>
            </a:r>
          </a:p>
          <a:p>
            <a:pPr marL="285750" indent="-285750">
              <a:buFont typeface="Arial" panose="020B0604020202020204" pitchFamily="34" charset="0"/>
              <a:buChar char="•"/>
            </a:pPr>
            <a:r>
              <a:rPr lang="fr-FR" dirty="0">
                <a:hlinkClick r:id="rId9"/>
              </a:rPr>
              <a:t>https://legrandcontinent.eu/fr/2025/11/17/poutine-guerre-numerique-nouvelle-doctrine-russe/</a:t>
            </a:r>
            <a:endParaRPr lang="fr-FR" dirty="0"/>
          </a:p>
          <a:p>
            <a:pPr marL="285750" indent="-285750">
              <a:buFont typeface="Arial" panose="020B0604020202020204" pitchFamily="34" charset="0"/>
              <a:buChar char="•"/>
            </a:pPr>
            <a:r>
              <a:rPr lang="fr-FR" dirty="0">
                <a:hlinkClick r:id="rId10"/>
              </a:rPr>
              <a:t>https://www.hudson.org/missile-defense/impact-drones-battlefield-lessons-russian-ukraine-war-french-perspective-tsiporah</a:t>
            </a:r>
            <a:r>
              <a:rPr lang="fr-FR" dirty="0">
                <a:hlinkClick r:id="rId10"/>
              </a:rPr>
              <a:t>-</a:t>
            </a:r>
            <a:r>
              <a:rPr lang="fr-FR" dirty="0">
                <a:hlinkClick r:id="rId10"/>
              </a:rPr>
              <a:t>fried#:~:text=Drones%20are%20treated%20like%20ammunition,20%2C000%20a%20month%20in%202024</a:t>
            </a:r>
            <a:r>
              <a:rPr lang="fr-FR" dirty="0"/>
              <a:t>.</a:t>
            </a:r>
          </a:p>
          <a:p>
            <a:pPr marL="285750" indent="-285750">
              <a:buFont typeface="Arial" panose="020B0604020202020204" pitchFamily="34" charset="0"/>
              <a:buChar char="•"/>
            </a:pPr>
            <a:r>
              <a:rPr lang="fr-FR" dirty="0">
                <a:hlinkClick r:id="rId11"/>
              </a:rPr>
              <a:t>https://opexnews.fr/iran-guerre-silicon-valley-algorithmes-ia-militaire/</a:t>
            </a:r>
            <a:endParaRPr lang="fr-FR" dirty="0"/>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348971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9EF574-F9EA-1799-3944-1C9DDD79FAF1}"/>
              </a:ext>
            </a:extLst>
          </p:cNvPr>
          <p:cNvPicPr>
            <a:picLocks noChangeAspect="1"/>
          </p:cNvPicPr>
          <p:nvPr/>
        </p:nvPicPr>
        <p:blipFill>
          <a:blip r:embed="rId3"/>
          <a:stretch>
            <a:fillRect/>
          </a:stretch>
        </p:blipFill>
        <p:spPr>
          <a:xfrm>
            <a:off x="-39328" y="-1"/>
            <a:ext cx="12192000" cy="6901395"/>
          </a:xfrm>
          <a:prstGeom prst="rect">
            <a:avLst/>
          </a:prstGeom>
        </p:spPr>
      </p:pic>
    </p:spTree>
    <p:extLst>
      <p:ext uri="{BB962C8B-B14F-4D97-AF65-F5344CB8AC3E}">
        <p14:creationId xmlns:p14="http://schemas.microsoft.com/office/powerpoint/2010/main" val="8278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1152AB-9771-62DE-922E-A393FF6C5EE6}"/>
              </a:ext>
            </a:extLst>
          </p:cNvPr>
          <p:cNvPicPr>
            <a:picLocks noChangeAspect="1"/>
          </p:cNvPicPr>
          <p:nvPr/>
        </p:nvPicPr>
        <p:blipFill>
          <a:blip r:embed="rId2"/>
          <a:stretch>
            <a:fillRect/>
          </a:stretch>
        </p:blipFill>
        <p:spPr>
          <a:xfrm>
            <a:off x="0" y="59076"/>
            <a:ext cx="12192000" cy="6739847"/>
          </a:xfrm>
          <a:prstGeom prst="rect">
            <a:avLst/>
          </a:prstGeom>
        </p:spPr>
      </p:pic>
    </p:spTree>
    <p:extLst>
      <p:ext uri="{BB962C8B-B14F-4D97-AF65-F5344CB8AC3E}">
        <p14:creationId xmlns:p14="http://schemas.microsoft.com/office/powerpoint/2010/main" val="336303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25EC47-2864-8A1F-AA21-25B6779E3495}"/>
              </a:ext>
            </a:extLst>
          </p:cNvPr>
          <p:cNvPicPr>
            <a:picLocks noChangeAspect="1"/>
          </p:cNvPicPr>
          <p:nvPr/>
        </p:nvPicPr>
        <p:blipFill>
          <a:blip r:embed="rId2"/>
          <a:stretch>
            <a:fillRect/>
          </a:stretch>
        </p:blipFill>
        <p:spPr>
          <a:xfrm>
            <a:off x="0" y="0"/>
            <a:ext cx="12192000" cy="6825318"/>
          </a:xfrm>
          <a:prstGeom prst="rect">
            <a:avLst/>
          </a:prstGeom>
        </p:spPr>
      </p:pic>
    </p:spTree>
    <p:extLst>
      <p:ext uri="{BB962C8B-B14F-4D97-AF65-F5344CB8AC3E}">
        <p14:creationId xmlns:p14="http://schemas.microsoft.com/office/powerpoint/2010/main" val="280479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37747AF-AB5C-11B0-7AE3-2F0A3C0E5375}"/>
              </a:ext>
            </a:extLst>
          </p:cNvPr>
          <p:cNvPicPr>
            <a:picLocks noChangeAspect="1"/>
          </p:cNvPicPr>
          <p:nvPr/>
        </p:nvPicPr>
        <p:blipFill>
          <a:blip r:embed="rId3"/>
          <a:stretch>
            <a:fillRect/>
          </a:stretch>
        </p:blipFill>
        <p:spPr>
          <a:xfrm>
            <a:off x="0" y="0"/>
            <a:ext cx="12192000" cy="6822538"/>
          </a:xfrm>
          <a:prstGeom prst="rect">
            <a:avLst/>
          </a:prstGeom>
        </p:spPr>
      </p:pic>
    </p:spTree>
    <p:extLst>
      <p:ext uri="{BB962C8B-B14F-4D97-AF65-F5344CB8AC3E}">
        <p14:creationId xmlns:p14="http://schemas.microsoft.com/office/powerpoint/2010/main" val="402135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6ACDE1-984F-6100-ED43-F967533FF244}"/>
              </a:ext>
            </a:extLst>
          </p:cNvPr>
          <p:cNvPicPr>
            <a:picLocks noChangeAspect="1"/>
          </p:cNvPicPr>
          <p:nvPr/>
        </p:nvPicPr>
        <p:blipFill>
          <a:blip r:embed="rId3"/>
          <a:stretch>
            <a:fillRect/>
          </a:stretch>
        </p:blipFill>
        <p:spPr>
          <a:xfrm>
            <a:off x="0" y="0"/>
            <a:ext cx="12193552" cy="6858000"/>
          </a:xfrm>
          <a:prstGeom prst="rect">
            <a:avLst/>
          </a:prstGeom>
        </p:spPr>
      </p:pic>
    </p:spTree>
    <p:extLst>
      <p:ext uri="{BB962C8B-B14F-4D97-AF65-F5344CB8AC3E}">
        <p14:creationId xmlns:p14="http://schemas.microsoft.com/office/powerpoint/2010/main" val="37152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C38BD1-A57C-95B2-2BB8-236E7C4501D0}"/>
              </a:ext>
            </a:extLst>
          </p:cNvPr>
          <p:cNvPicPr>
            <a:picLocks noChangeAspect="1"/>
          </p:cNvPicPr>
          <p:nvPr/>
        </p:nvPicPr>
        <p:blipFill>
          <a:blip r:embed="rId3"/>
          <a:stretch>
            <a:fillRect/>
          </a:stretch>
        </p:blipFill>
        <p:spPr>
          <a:xfrm>
            <a:off x="0" y="0"/>
            <a:ext cx="12330545" cy="6858000"/>
          </a:xfrm>
          <a:prstGeom prst="rect">
            <a:avLst/>
          </a:prstGeom>
        </p:spPr>
      </p:pic>
    </p:spTree>
    <p:extLst>
      <p:ext uri="{BB962C8B-B14F-4D97-AF65-F5344CB8AC3E}">
        <p14:creationId xmlns:p14="http://schemas.microsoft.com/office/powerpoint/2010/main" val="39571216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7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575</TotalTime>
  <Words>3738</Words>
  <Application>Microsoft Office PowerPoint</Application>
  <PresentationFormat>Grand écran</PresentationFormat>
  <Paragraphs>198</Paragraphs>
  <Slides>31</Slides>
  <Notes>19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31</vt:i4>
      </vt:variant>
    </vt:vector>
  </HeadingPairs>
  <TitlesOfParts>
    <vt:vector size="39" baseType="lpstr">
      <vt:lpstr>Aptos</vt:lpstr>
      <vt:lpstr>Aptos Display</vt:lpstr>
      <vt:lpstr>Arial</vt:lpstr>
      <vt:lpstr>Calibri</vt:lpstr>
      <vt:lpstr>Marianne</vt:lpstr>
      <vt:lpstr>Marianne Light</vt:lpstr>
      <vt:lpstr>Thème Office</vt:lpstr>
      <vt:lpstr>7_Conception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Sylvie Maurin</dc:creator>
  <cp:lastModifiedBy>Sylvie Maurin</cp:lastModifiedBy>
  <cp:revision>9</cp:revision>
  <dcterms:created xsi:type="dcterms:W3CDTF">2026-03-16T16:34:34Z</dcterms:created>
  <dcterms:modified xsi:type="dcterms:W3CDTF">2026-03-31T09:35:51Z</dcterms:modified>
</cp:coreProperties>
</file>