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  <p:sldMasterId id="2147483836" r:id="rId2"/>
    <p:sldMasterId id="2147483848" r:id="rId3"/>
    <p:sldMasterId id="2147483860" r:id="rId4"/>
    <p:sldMasterId id="2147483872" r:id="rId5"/>
    <p:sldMasterId id="2147483884" r:id="rId6"/>
  </p:sldMasterIdLst>
  <p:notesMasterIdLst>
    <p:notesMasterId r:id="rId12"/>
  </p:notesMasterIdLst>
  <p:handoutMasterIdLst>
    <p:handoutMasterId r:id="rId13"/>
  </p:handoutMasterIdLst>
  <p:sldIdLst>
    <p:sldId id="257" r:id="rId7"/>
    <p:sldId id="278" r:id="rId8"/>
    <p:sldId id="560" r:id="rId9"/>
    <p:sldId id="467" r:id="rId10"/>
    <p:sldId id="918" r:id="rId11"/>
  </p:sldIdLst>
  <p:sldSz cx="9144000" cy="6858000" type="screen4x3"/>
  <p:notesSz cx="6808788" cy="99409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FFF7"/>
    <a:srgbClr val="E2F6F6"/>
    <a:srgbClr val="F7F703"/>
    <a:srgbClr val="58CC52"/>
    <a:srgbClr val="29720C"/>
    <a:srgbClr val="B81508"/>
    <a:srgbClr val="004070"/>
    <a:srgbClr val="194507"/>
    <a:srgbClr val="FF999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Style moyen 1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71" autoAdjust="0"/>
    <p:restoredTop sz="93785" autoAdjust="0"/>
  </p:normalViewPr>
  <p:slideViewPr>
    <p:cSldViewPr>
      <p:cViewPr varScale="1">
        <p:scale>
          <a:sx n="83" d="100"/>
          <a:sy n="83" d="100"/>
        </p:scale>
        <p:origin x="1272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3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6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1217" cy="498645"/>
          </a:xfrm>
          <a:prstGeom prst="rect">
            <a:avLst/>
          </a:prstGeom>
        </p:spPr>
        <p:txBody>
          <a:bodyPr vert="horz" lIns="91851" tIns="45926" rIns="91851" bIns="45926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5982" y="0"/>
            <a:ext cx="2951217" cy="498645"/>
          </a:xfrm>
          <a:prstGeom prst="rect">
            <a:avLst/>
          </a:prstGeom>
        </p:spPr>
        <p:txBody>
          <a:bodyPr vert="horz" lIns="91851" tIns="45926" rIns="91851" bIns="45926" rtlCol="0"/>
          <a:lstStyle>
            <a:lvl1pPr algn="r">
              <a:defRPr sz="1200"/>
            </a:lvl1pPr>
          </a:lstStyle>
          <a:p>
            <a:fld id="{9329EEFA-1043-4512-A3F1-01FD99B99A39}" type="datetimeFigureOut">
              <a:rPr lang="fr-FR" smtClean="0"/>
              <a:t>18/03/2026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442281"/>
            <a:ext cx="2951217" cy="498645"/>
          </a:xfrm>
          <a:prstGeom prst="rect">
            <a:avLst/>
          </a:prstGeom>
        </p:spPr>
        <p:txBody>
          <a:bodyPr vert="horz" lIns="91851" tIns="45926" rIns="91851" bIns="45926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5982" y="9442281"/>
            <a:ext cx="2951217" cy="498645"/>
          </a:xfrm>
          <a:prstGeom prst="rect">
            <a:avLst/>
          </a:prstGeom>
        </p:spPr>
        <p:txBody>
          <a:bodyPr vert="horz" lIns="91851" tIns="45926" rIns="91851" bIns="45926" rtlCol="0" anchor="b"/>
          <a:lstStyle>
            <a:lvl1pPr algn="r">
              <a:defRPr sz="1200"/>
            </a:lvl1pPr>
          </a:lstStyle>
          <a:p>
            <a:fld id="{0E14AABB-34F6-4AFA-A3DE-52A7E238C4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71480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50475" cy="497046"/>
          </a:xfrm>
          <a:prstGeom prst="rect">
            <a:avLst/>
          </a:prstGeom>
        </p:spPr>
        <p:txBody>
          <a:bodyPr vert="horz" lIns="91851" tIns="45926" rIns="91851" bIns="4592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6739" y="2"/>
            <a:ext cx="2950475" cy="497046"/>
          </a:xfrm>
          <a:prstGeom prst="rect">
            <a:avLst/>
          </a:prstGeom>
        </p:spPr>
        <p:txBody>
          <a:bodyPr vert="horz" lIns="91851" tIns="45926" rIns="91851" bIns="4592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B0C4AAB-CD3A-4917-A129-24666AAA3E7F}" type="datetimeFigureOut">
              <a:rPr lang="fr-FR"/>
              <a:pPr>
                <a:defRPr/>
              </a:pPr>
              <a:t>18/03/2026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51" tIns="45926" rIns="91851" bIns="45926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0880" y="4721940"/>
            <a:ext cx="5447030" cy="4473417"/>
          </a:xfrm>
          <a:prstGeom prst="rect">
            <a:avLst/>
          </a:prstGeom>
        </p:spPr>
        <p:txBody>
          <a:bodyPr vert="horz" lIns="91851" tIns="45926" rIns="91851" bIns="45926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2155"/>
            <a:ext cx="2950475" cy="497046"/>
          </a:xfrm>
          <a:prstGeom prst="rect">
            <a:avLst/>
          </a:prstGeom>
        </p:spPr>
        <p:txBody>
          <a:bodyPr vert="horz" lIns="91851" tIns="45926" rIns="91851" bIns="4592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6739" y="9442155"/>
            <a:ext cx="2950475" cy="497046"/>
          </a:xfrm>
          <a:prstGeom prst="rect">
            <a:avLst/>
          </a:prstGeom>
        </p:spPr>
        <p:txBody>
          <a:bodyPr vert="horz" lIns="91851" tIns="45926" rIns="91851" bIns="4592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D172DBC-5B16-4B37-B264-3F9DBDFAAC0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11161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172DBC-5B16-4B37-B264-3F9DBDFAAC02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2022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CustomShape 1"/>
          <p:cNvSpPr>
            <a:spLocks noChangeArrowheads="1"/>
          </p:cNvSpPr>
          <p:nvPr/>
        </p:nvSpPr>
        <p:spPr bwMode="auto">
          <a:xfrm>
            <a:off x="661967" y="5127517"/>
            <a:ext cx="5292571" cy="4851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05" tIns="47010" rIns="90405" bIns="47010"/>
          <a:lstStyle/>
          <a:p>
            <a:pPr>
              <a:buFont typeface="Times New Roman" pitchFamily="18" charset="0"/>
              <a:buChar char="•"/>
            </a:pPr>
            <a:r>
              <a:rPr lang="fr-FR" sz="1400"/>
              <a:t>L’ordre du jour :</a:t>
            </a:r>
            <a:endParaRPr lang="fr-FR"/>
          </a:p>
          <a:p>
            <a:pPr>
              <a:buFont typeface="Times New Roman" pitchFamily="18" charset="0"/>
              <a:buChar char="•"/>
            </a:pPr>
            <a:r>
              <a:rPr lang="fr-FR" sz="1400"/>
              <a:t>Il est conforme à celui que vous avez reçu avec la convocation et comme vous le constater : assez dense.</a:t>
            </a:r>
            <a:endParaRPr lang="fr-FR"/>
          </a:p>
          <a:p>
            <a:pPr>
              <a:buFont typeface="Times New Roman" pitchFamily="18" charset="0"/>
              <a:buChar char="•"/>
            </a:pPr>
            <a:r>
              <a:rPr lang="fr-FR" sz="1400"/>
              <a:t>Je demande donc à chaque intervenant de respecter les temps de parole définis et à </a:t>
            </a:r>
            <a:r>
              <a:rPr lang="fr-FR" sz="1400" b="1"/>
              <a:t>vous tous d’être précis et concis</a:t>
            </a:r>
            <a:r>
              <a:rPr lang="fr-FR" sz="1400"/>
              <a:t> lors de vos questions ou interventions, afin que nous puissions terminer dans les délais et à une heure descente.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3753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necteur droit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Titr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5" name="Espace réservé de la date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A9E9E-E6F9-442A-A134-D72589D943DE}" type="datetimeFigureOut">
              <a:rPr lang="en-US"/>
              <a:pPr>
                <a:defRPr/>
              </a:pPr>
              <a:t>3/18/2026</a:t>
            </a:fld>
            <a:endParaRPr lang="en-US"/>
          </a:p>
        </p:txBody>
      </p:sp>
      <p:sp>
        <p:nvSpPr>
          <p:cNvPr id="6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D82E1-7C48-4B75-9C63-950D292A5243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38D34-DEE6-4436-B207-FB6D0E4AAF3E}" type="datetimeFigureOut">
              <a:rPr lang="en-US"/>
              <a:pPr>
                <a:defRPr/>
              </a:pPr>
              <a:t>3/18/2026</a:t>
            </a:fld>
            <a:endParaRPr lang="en-US" dirty="0"/>
          </a:p>
        </p:txBody>
      </p:sp>
      <p:sp>
        <p:nvSpPr>
          <p:cNvPr id="5" name="Espace réservé du pied de page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42C63-C1F2-4C64-B5CD-CB435B79110B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231DC-23BC-4F7E-81F1-F9A2785DEF27}" type="datetimeFigureOut">
              <a:rPr lang="en-US"/>
              <a:pPr>
                <a:defRPr/>
              </a:pPr>
              <a:t>3/18/2026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FBEA1-9A48-4E6F-9375-FE0FCE95D031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91236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87043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0747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91479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7707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34334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460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4482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27" name="Espace réservé du contenu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16663-82F8-4A63-B1D5-62F232C2FAC9}" type="datetimeFigureOut">
              <a:rPr lang="en-US"/>
              <a:pPr>
                <a:defRPr/>
              </a:pPr>
              <a:t>3/18/2026</a:t>
            </a:fld>
            <a:endParaRPr lang="en-US"/>
          </a:p>
        </p:txBody>
      </p:sp>
      <p:sp>
        <p:nvSpPr>
          <p:cNvPr id="5" name="Espace réservé du pied de page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270F5D-D0FF-4427-81FE-4F808D4216D7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5953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5472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99255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4906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86429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79119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84078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03895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2970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115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necteur droit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5" name="Espace réservé de la date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6ACA6-7DA4-434D-B5AA-799397496BB7}" type="datetimeFigureOut">
              <a:rPr lang="en-US"/>
              <a:pPr>
                <a:defRPr/>
              </a:pPr>
              <a:t>3/18/2026</a:t>
            </a:fld>
            <a:endParaRPr lang="en-US"/>
          </a:p>
        </p:txBody>
      </p:sp>
      <p:sp>
        <p:nvSpPr>
          <p:cNvPr id="7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1538A-8392-4775-AD81-7B69272270AA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4240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751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08508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60139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62981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3741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73297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00321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76098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20945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14" name="Espace réservé du contenu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660D3-30E8-4592-8A00-49AB5F5B48C5}" type="datetimeFigureOut">
              <a:rPr lang="en-US"/>
              <a:pPr>
                <a:defRPr/>
              </a:pPr>
              <a:t>3/18/2026</a:t>
            </a:fld>
            <a:endParaRPr lang="en-US" dirty="0"/>
          </a:p>
        </p:txBody>
      </p:sp>
      <p:sp>
        <p:nvSpPr>
          <p:cNvPr id="6" name="Espace réservé du pied de page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22B83-19F2-477D-AEDE-2306ABD01E64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1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5877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4451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67151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26816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63253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92001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5344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9264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7132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Titr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Espace réservé du texte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28" name="Espace réservé du contenu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8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664D1-5FC0-4857-ABB3-654DF14A3033}" type="datetimeFigureOut">
              <a:rPr lang="en-US"/>
              <a:pPr>
                <a:defRPr/>
              </a:pPr>
              <a:t>3/18/2026</a:t>
            </a:fld>
            <a:endParaRPr lang="en-US"/>
          </a:p>
        </p:txBody>
      </p:sp>
      <p:sp>
        <p:nvSpPr>
          <p:cNvPr id="9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24CEB-CB03-4658-A04B-81EF42B6CA04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89693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38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0038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6321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2721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75579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5649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75375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5481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3255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r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e la date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632C4-4001-4690-AC14-05001FAB7BA0}" type="datetimeFigureOut">
              <a:rPr lang="en-US"/>
              <a:pPr>
                <a:defRPr/>
              </a:pPr>
              <a:t>3/18/2026</a:t>
            </a:fld>
            <a:endParaRPr lang="en-US" dirty="0"/>
          </a:p>
        </p:txBody>
      </p:sp>
      <p:sp>
        <p:nvSpPr>
          <p:cNvPr id="4" name="Espace réservé du pied de page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9AAD0-3232-42CD-BF4D-DA6F9528659C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02972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55343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183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5148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8077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5782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5641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84321-4AA6-4AB6-ABF1-113857387C1C}" type="datetimeFigureOut">
              <a:rPr lang="en-US"/>
              <a:pPr>
                <a:defRPr/>
              </a:pPr>
              <a:t>3/18/2026</a:t>
            </a:fld>
            <a:endParaRPr lang="en-US"/>
          </a:p>
        </p:txBody>
      </p:sp>
      <p:sp>
        <p:nvSpPr>
          <p:cNvPr id="3" name="Espace réservé du pied de page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F3015-1F40-4AD2-AE6A-E95E9378D36B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necteur droit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F462F-8BFA-4C3B-9D83-078FBB501B72}" type="datetimeFigureOut">
              <a:rPr lang="en-US"/>
              <a:pPr>
                <a:defRPr/>
              </a:pPr>
              <a:t>3/18/2026</a:t>
            </a:fld>
            <a:endParaRPr lang="en-US"/>
          </a:p>
        </p:txBody>
      </p:sp>
      <p:sp>
        <p:nvSpPr>
          <p:cNvPr id="7" name="Espace réservé du pied de page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33627-6116-4EF6-B809-09A2E354026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en-US" noProof="0" dirty="0"/>
          </a:p>
        </p:txBody>
      </p:sp>
      <p:sp>
        <p:nvSpPr>
          <p:cNvPr id="17" name="Titr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20FCE-D8C5-4D44-97F5-E4DFBF3B8056}" type="datetimeFigureOut">
              <a:rPr lang="en-US"/>
              <a:pPr>
                <a:defRPr/>
              </a:pPr>
              <a:t>3/18/2026</a:t>
            </a:fld>
            <a:endParaRPr lang="en-US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0F413-BB80-46BC-9B62-B4455A7E51CE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6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6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8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9" name="Espace réservé du texte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67F9927-C184-4688-9E2B-D917BAE17C02}" type="datetimeFigureOut">
              <a:rPr lang="en-US"/>
              <a:pPr>
                <a:defRPr/>
              </a:pPr>
              <a:t>3/18/2026</a:t>
            </a:fld>
            <a:endParaRPr lang="en-US" dirty="0"/>
          </a:p>
        </p:txBody>
      </p:sp>
      <p:sp>
        <p:nvSpPr>
          <p:cNvPr id="28" name="Espace réservé du pied de page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5289CE1-5C72-4C13-B79D-E63881811C2D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  <p:sp>
        <p:nvSpPr>
          <p:cNvPr id="10" name="Espace réservé du titre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Connecteur droit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27" r:id="rId4"/>
    <p:sldLayoutId id="2147483831" r:id="rId5"/>
    <p:sldLayoutId id="2147483826" r:id="rId6"/>
    <p:sldLayoutId id="2147483832" r:id="rId7"/>
    <p:sldLayoutId id="2147483833" r:id="rId8"/>
    <p:sldLayoutId id="2147483834" r:id="rId9"/>
    <p:sldLayoutId id="2147483825" r:id="rId10"/>
    <p:sldLayoutId id="214748383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963" y="1076325"/>
            <a:ext cx="1641475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2"/>
          <p:cNvSpPr txBox="1">
            <a:spLocks noChangeArrowheads="1"/>
          </p:cNvSpPr>
          <p:nvPr userDrawn="1"/>
        </p:nvSpPr>
        <p:spPr bwMode="auto">
          <a:xfrm>
            <a:off x="2630488" y="6296025"/>
            <a:ext cx="3913187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defRPr sz="3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 sz="3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3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3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3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798638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798638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798638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798638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cap="all" dirty="0">
                <a:solidFill>
                  <a:srgbClr val="FFFFFF"/>
                </a:solidFill>
                <a:latin typeface="Arial"/>
                <a:cs typeface="Roboto Light" charset="0"/>
              </a:rPr>
              <a:t>OFFICE NATIONAL DES ANCIENS COMBATTANTS ET VICTIMES DE GUERRE</a:t>
            </a:r>
          </a:p>
        </p:txBody>
      </p:sp>
    </p:spTree>
    <p:extLst>
      <p:ext uri="{BB962C8B-B14F-4D97-AF65-F5344CB8AC3E}">
        <p14:creationId xmlns:p14="http://schemas.microsoft.com/office/powerpoint/2010/main" val="3607306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963" y="1076325"/>
            <a:ext cx="1641475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2"/>
          <p:cNvSpPr txBox="1">
            <a:spLocks noChangeArrowheads="1"/>
          </p:cNvSpPr>
          <p:nvPr userDrawn="1"/>
        </p:nvSpPr>
        <p:spPr bwMode="auto">
          <a:xfrm>
            <a:off x="2630488" y="6296025"/>
            <a:ext cx="3913187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defRPr sz="3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 sz="3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3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3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3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798638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798638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798638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798638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cap="all" dirty="0">
                <a:solidFill>
                  <a:srgbClr val="FFFFFF"/>
                </a:solidFill>
                <a:latin typeface="Arial"/>
                <a:cs typeface="Roboto Light" charset="0"/>
              </a:rPr>
              <a:t>OFFICE NATIONAL DES ANCIENS COMBATTANTS ET VICTIMES DE GUERRE</a:t>
            </a:r>
          </a:p>
        </p:txBody>
      </p:sp>
    </p:spTree>
    <p:extLst>
      <p:ext uri="{BB962C8B-B14F-4D97-AF65-F5344CB8AC3E}">
        <p14:creationId xmlns:p14="http://schemas.microsoft.com/office/powerpoint/2010/main" val="349877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6121400"/>
            <a:ext cx="6365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2"/>
          <p:cNvSpPr txBox="1">
            <a:spLocks noChangeArrowheads="1"/>
          </p:cNvSpPr>
          <p:nvPr userDrawn="1"/>
        </p:nvSpPr>
        <p:spPr bwMode="auto">
          <a:xfrm>
            <a:off x="260350" y="6415088"/>
            <a:ext cx="39131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defRPr sz="3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 sz="3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3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3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3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798638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798638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798638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798638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cap="all" dirty="0">
                <a:solidFill>
                  <a:srgbClr val="5B5D66"/>
                </a:solidFill>
                <a:latin typeface="Arial"/>
                <a:cs typeface="Roboto Light" charset="0"/>
              </a:rPr>
              <a:t>OFFICE NATIONAL DES ANCIENS COMBATTANTS ET VICTIMES DE GUERRE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204200" y="122238"/>
            <a:ext cx="611188" cy="273050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fld id="{F6DA3658-D913-43F4-A0C0-38BA80FB788E}" type="slidenum">
              <a:rPr lang="en-US" altLang="fr-FR" sz="1000" smtClean="0">
                <a:solidFill>
                  <a:srgbClr val="FFFFFF"/>
                </a:solidFill>
                <a:cs typeface="Arial" panose="020B0604020202020204" pitchFamily="34" charset="0"/>
              </a:rPr>
              <a:pPr algn="r">
                <a:defRPr/>
              </a:pPr>
              <a:t>‹N°›</a:t>
            </a:fld>
            <a:endParaRPr lang="en-US" altLang="fr-FR" sz="10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34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6121400"/>
            <a:ext cx="6365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2"/>
          <p:cNvSpPr txBox="1">
            <a:spLocks noChangeArrowheads="1"/>
          </p:cNvSpPr>
          <p:nvPr userDrawn="1"/>
        </p:nvSpPr>
        <p:spPr bwMode="auto">
          <a:xfrm>
            <a:off x="260350" y="6415088"/>
            <a:ext cx="39131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defRPr sz="3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 sz="3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3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3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3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798638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798638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798638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798638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cap="all" dirty="0">
                <a:solidFill>
                  <a:srgbClr val="5B5D66"/>
                </a:solidFill>
                <a:latin typeface="Arial"/>
                <a:cs typeface="Roboto Light" charset="0"/>
              </a:rPr>
              <a:t>OFFICE NATIONAL DES ANCIENS COMBATTANTS ET VICTIMES DE GUERRE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204200" y="122238"/>
            <a:ext cx="611188" cy="273050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fld id="{2EB0C5F6-D21B-40A5-9D44-6B2897A1638F}" type="slidenum">
              <a:rPr lang="en-US" altLang="fr-FR" sz="1000" smtClean="0">
                <a:solidFill>
                  <a:srgbClr val="FFFFFF"/>
                </a:solidFill>
                <a:cs typeface="Arial" panose="020B0604020202020204" pitchFamily="34" charset="0"/>
              </a:rPr>
              <a:pPr algn="r">
                <a:defRPr/>
              </a:pPr>
              <a:t>‹N°›</a:t>
            </a:fld>
            <a:endParaRPr lang="en-US" altLang="fr-FR" sz="10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997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013" y="1879600"/>
            <a:ext cx="1855787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9176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42875" cy="6858000"/>
          </a:xfrm>
          <a:prstGeom prst="rect">
            <a:avLst/>
          </a:prstGeom>
          <a:solidFill>
            <a:srgbClr val="4769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142875" y="0"/>
            <a:ext cx="142875" cy="6858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428625" y="142852"/>
            <a:ext cx="8143903" cy="1323439"/>
          </a:xfrm>
          <a:prstGeom prst="rect">
            <a:avLst/>
          </a:prstGeom>
        </p:spPr>
        <p:style>
          <a:lnRef idx="0">
            <a:schemeClr val="accent6"/>
          </a:lnRef>
          <a:fillRef idx="1003">
            <a:schemeClr val="dk2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000" dirty="0"/>
              <a:t>La Fédération des Sociétés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000" dirty="0"/>
              <a:t>D’Anciens de la Légion Etrangère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001125" y="0"/>
            <a:ext cx="142875" cy="6858000"/>
          </a:xfrm>
          <a:prstGeom prst="rect">
            <a:avLst/>
          </a:prstGeom>
          <a:solidFill>
            <a:srgbClr val="4769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8858250" y="0"/>
            <a:ext cx="142875" cy="6858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480" y="1690892"/>
            <a:ext cx="5779832" cy="51671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42875" cy="6858000"/>
          </a:xfrm>
          <a:prstGeom prst="rect">
            <a:avLst/>
          </a:prstGeom>
          <a:solidFill>
            <a:srgbClr val="4769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142875" y="0"/>
            <a:ext cx="142875" cy="6858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2214546" y="260648"/>
            <a:ext cx="6357982" cy="584775"/>
          </a:xfrm>
          <a:prstGeom prst="rect">
            <a:avLst/>
          </a:prstGeom>
        </p:spPr>
        <p:style>
          <a:lnRef idx="0">
            <a:schemeClr val="accent6"/>
          </a:lnRef>
          <a:fillRef idx="1003">
            <a:schemeClr val="dk2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/>
              <a:t>Missions de la FSALE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001125" y="0"/>
            <a:ext cx="142875" cy="6858000"/>
          </a:xfrm>
          <a:prstGeom prst="rect">
            <a:avLst/>
          </a:prstGeom>
          <a:solidFill>
            <a:srgbClr val="4769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8858250" y="0"/>
            <a:ext cx="142875" cy="6858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pic>
        <p:nvPicPr>
          <p:cNvPr id="18446" name="Image 19" descr="LOGOFSAL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71438"/>
            <a:ext cx="1052512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55" y="980728"/>
            <a:ext cx="8472289" cy="58326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0806" y="4438560"/>
            <a:ext cx="8662418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1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fr-FR" sz="17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défendre les intérêts matériels, moraux et administratifs de la Fédération elle-même, des associations qui la composent; ainsi que les intérêts matériels et moraux des anciens légionnaires et l'honneur des légionnaires qui servent, ont servi ou qui sont morts pour la France.</a:t>
            </a:r>
          </a:p>
          <a:p>
            <a:pPr>
              <a:spcAft>
                <a:spcPts val="0"/>
              </a:spcAft>
            </a:pPr>
            <a:r>
              <a:rPr lang="fr-FR" sz="17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coordonner l'action des associations et resserrer entre elles les liens de camaraderie et de solidarité,</a:t>
            </a:r>
          </a:p>
          <a:p>
            <a:pPr>
              <a:spcAft>
                <a:spcPts val="0"/>
              </a:spcAft>
            </a:pPr>
            <a:r>
              <a:rPr lang="fr-FR" sz="17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faire connaître et apprécier la Légion étrangère par tous les moyens à sa disposition,</a:t>
            </a:r>
          </a:p>
          <a:p>
            <a:pPr>
              <a:spcAft>
                <a:spcPts val="0"/>
              </a:spcAft>
            </a:pPr>
            <a:r>
              <a:rPr lang="fr-FR" sz="17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apporter une aide matérielle et morale aux associations qui en auraient besoin et, très exceptionnellement, intervenir dans les cas individuels particulièrement intéressants.</a:t>
            </a:r>
            <a:endParaRPr lang="fr-FR" sz="1700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CustomShape 1"/>
          <p:cNvSpPr>
            <a:spLocks noChangeArrowheads="1"/>
          </p:cNvSpPr>
          <p:nvPr/>
        </p:nvSpPr>
        <p:spPr bwMode="auto">
          <a:xfrm>
            <a:off x="0" y="0"/>
            <a:ext cx="141288" cy="6856413"/>
          </a:xfrm>
          <a:prstGeom prst="rect">
            <a:avLst/>
          </a:prstGeom>
          <a:solidFill>
            <a:srgbClr val="47694D"/>
          </a:solidFill>
          <a:ln w="12600">
            <a:solidFill>
              <a:srgbClr val="00956F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5474" name="CustomShape 2"/>
          <p:cNvSpPr>
            <a:spLocks noChangeArrowheads="1"/>
          </p:cNvSpPr>
          <p:nvPr/>
        </p:nvSpPr>
        <p:spPr bwMode="auto">
          <a:xfrm>
            <a:off x="142875" y="0"/>
            <a:ext cx="141288" cy="6856413"/>
          </a:xfrm>
          <a:prstGeom prst="rect">
            <a:avLst/>
          </a:prstGeom>
          <a:solidFill>
            <a:srgbClr val="C00000"/>
          </a:solidFill>
          <a:ln w="12600">
            <a:solidFill>
              <a:srgbClr val="00956F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5477" name="CustomShape 5"/>
          <p:cNvSpPr>
            <a:spLocks noChangeArrowheads="1"/>
          </p:cNvSpPr>
          <p:nvPr/>
        </p:nvSpPr>
        <p:spPr bwMode="auto">
          <a:xfrm>
            <a:off x="9001125" y="0"/>
            <a:ext cx="141288" cy="6856413"/>
          </a:xfrm>
          <a:prstGeom prst="rect">
            <a:avLst/>
          </a:prstGeom>
          <a:solidFill>
            <a:srgbClr val="47694D"/>
          </a:solidFill>
          <a:ln w="12600">
            <a:solidFill>
              <a:srgbClr val="00956F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5478" name="CustomShape 6"/>
          <p:cNvSpPr>
            <a:spLocks noChangeArrowheads="1"/>
          </p:cNvSpPr>
          <p:nvPr/>
        </p:nvSpPr>
        <p:spPr bwMode="auto">
          <a:xfrm>
            <a:off x="8858250" y="0"/>
            <a:ext cx="141288" cy="6856413"/>
          </a:xfrm>
          <a:prstGeom prst="rect">
            <a:avLst/>
          </a:prstGeom>
          <a:solidFill>
            <a:srgbClr val="C00000"/>
          </a:solidFill>
          <a:ln w="12600">
            <a:solidFill>
              <a:srgbClr val="00956F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105479" name="Imag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2172" y="114179"/>
            <a:ext cx="902444" cy="809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767794" y="57522"/>
            <a:ext cx="5616624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1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42875" cy="6858000"/>
          </a:xfrm>
          <a:prstGeom prst="rect">
            <a:avLst/>
          </a:prstGeom>
          <a:solidFill>
            <a:srgbClr val="4769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142875" y="0"/>
            <a:ext cx="142875" cy="6858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9001125" y="0"/>
            <a:ext cx="142875" cy="6858000"/>
          </a:xfrm>
          <a:prstGeom prst="rect">
            <a:avLst/>
          </a:prstGeom>
          <a:solidFill>
            <a:srgbClr val="4769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8852300" y="0"/>
            <a:ext cx="148825" cy="6858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pic>
        <p:nvPicPr>
          <p:cNvPr id="21518" name="Image 19" descr="LOGOFSAL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71438"/>
            <a:ext cx="1052512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78" y="3106254"/>
            <a:ext cx="5237834" cy="372236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4466" y="0"/>
            <a:ext cx="5210175" cy="3886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9552" y="1414795"/>
            <a:ext cx="3275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LES AMICALES DE LA FSALE EN EUROPE </a:t>
            </a:r>
          </a:p>
        </p:txBody>
      </p:sp>
      <p:sp>
        <p:nvSpPr>
          <p:cNvPr id="5" name="Rectangle 4"/>
          <p:cNvSpPr/>
          <p:nvPr/>
        </p:nvSpPr>
        <p:spPr>
          <a:xfrm>
            <a:off x="5724128" y="5374957"/>
            <a:ext cx="295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LES AMICALES DE LA FSALE À L’ ÉTRANGER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42875" cy="6858000"/>
          </a:xfrm>
          <a:prstGeom prst="rect">
            <a:avLst/>
          </a:prstGeom>
          <a:solidFill>
            <a:srgbClr val="4769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142875" y="0"/>
            <a:ext cx="142875" cy="6858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2267744" y="251331"/>
            <a:ext cx="5591193" cy="584775"/>
          </a:xfrm>
          <a:prstGeom prst="rect">
            <a:avLst/>
          </a:prstGeom>
        </p:spPr>
        <p:style>
          <a:lnRef idx="0">
            <a:schemeClr val="accent6"/>
          </a:lnRef>
          <a:fillRef idx="1003">
            <a:schemeClr val="dk2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/>
              <a:t>La SOLIDARITE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001125" y="0"/>
            <a:ext cx="142875" cy="6858000"/>
          </a:xfrm>
          <a:prstGeom prst="rect">
            <a:avLst/>
          </a:prstGeom>
          <a:solidFill>
            <a:srgbClr val="4769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8858250" y="0"/>
            <a:ext cx="142875" cy="6858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pic>
        <p:nvPicPr>
          <p:cNvPr id="49165" name="Image 22" descr="LOGOFSAL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71438"/>
            <a:ext cx="1052512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74905"/>
            <a:ext cx="3291840" cy="45323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969981">
            <a:off x="2368875" y="4700924"/>
            <a:ext cx="6773777" cy="619272"/>
          </a:xfrm>
          <a:prstGeom prst="rect">
            <a:avLst/>
          </a:prstGeom>
          <a:solidFill>
            <a:srgbClr val="58CC52"/>
          </a:solidFill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16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FSALE est reconnue d’Utilité Publique par décret du 2 janv. 1957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16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dons ouvrent droit à une réduction d’impôt de 66%</a:t>
            </a:r>
            <a:endParaRPr lang="fr-FR" sz="1600" b="1" dirty="0">
              <a:solidFill>
                <a:srgbClr val="FFFF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825" y="1029250"/>
            <a:ext cx="8696325" cy="1175613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1043608" y="913256"/>
            <a:ext cx="2202992" cy="601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4280193" y="1044108"/>
            <a:ext cx="1728192" cy="311518"/>
          </a:xfrm>
          <a:prstGeom prst="rect">
            <a:avLst/>
          </a:prstGeom>
          <a:solidFill>
            <a:srgbClr val="E2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0B0F0"/>
                </a:solidFill>
              </a:rPr>
              <a:t>Notre site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220072" y="2674418"/>
            <a:ext cx="3168352" cy="665754"/>
          </a:xfrm>
          <a:prstGeom prst="rect">
            <a:avLst/>
          </a:prstGeom>
          <a:solidFill>
            <a:srgbClr val="E2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000" b="1" dirty="0">
                <a:solidFill>
                  <a:srgbClr val="00B0F0"/>
                </a:solidFill>
              </a:rPr>
              <a:t>Dons en ligne</a:t>
            </a:r>
          </a:p>
        </p:txBody>
      </p:sp>
      <p:sp>
        <p:nvSpPr>
          <p:cNvPr id="11" name="Flèche droite 10"/>
          <p:cNvSpPr/>
          <p:nvPr/>
        </p:nvSpPr>
        <p:spPr>
          <a:xfrm rot="16200000">
            <a:off x="6478299" y="2008446"/>
            <a:ext cx="648072" cy="603524"/>
          </a:xfrm>
          <a:prstGeom prst="rightArrow">
            <a:avLst/>
          </a:prstGeom>
          <a:solidFill>
            <a:srgbClr val="E2F6F6"/>
          </a:solidFill>
          <a:ln w="6350">
            <a:solidFill>
              <a:srgbClr val="A7F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F0"/>
              </a:solidFill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4860032" y="3429000"/>
            <a:ext cx="3888432" cy="10081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FSALE</a:t>
            </a:r>
          </a:p>
          <a:p>
            <a:pPr algn="ctr"/>
            <a:r>
              <a:rPr lang="fr-FR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15, avenue de la Motte </a:t>
            </a:r>
            <a:r>
              <a:rPr lang="fr-FR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Picquet</a:t>
            </a:r>
            <a:endParaRPr lang="fr-FR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fr-FR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75007 PARIS</a:t>
            </a:r>
            <a:endParaRPr lang="fr-FR" b="1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24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omenade">
  <a:themeElements>
    <a:clrScheme name="Promenad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Promenade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NACVG - page de garde">
  <a:themeElements>
    <a:clrScheme name="ONACVG - page de gard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NACVG - page de garde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ONACVG - page de gar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NACVG - page de garde">
  <a:themeElements>
    <a:clrScheme name="ONACVG - page de gard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NACVG - page de garde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ONACVG - page de gar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NACVG-Titre">
  <a:themeElements>
    <a:clrScheme name="ONACVG-Titr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NACVG-Titr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ONACVG-Titr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NACVG- contenus des dispos IMAGES">
  <a:themeElements>
    <a:clrScheme name="ONACVG- contenus des dispos IMAGES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3656"/>
      </a:accent1>
      <a:accent2>
        <a:srgbClr val="7F1A26"/>
      </a:accent2>
      <a:accent3>
        <a:srgbClr val="FFFFFF"/>
      </a:accent3>
      <a:accent4>
        <a:srgbClr val="000000"/>
      </a:accent4>
      <a:accent5>
        <a:srgbClr val="AAAEB4"/>
      </a:accent5>
      <a:accent6>
        <a:srgbClr val="721621"/>
      </a:accent6>
      <a:hlink>
        <a:srgbClr val="C6B323"/>
      </a:hlink>
      <a:folHlink>
        <a:srgbClr val="005C4E"/>
      </a:folHlink>
    </a:clrScheme>
    <a:fontScheme name="ONACVG- contenus des dispos IMAG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ONACVG- contenus des dispos IMAGES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003656"/>
        </a:accent1>
        <a:accent2>
          <a:srgbClr val="7F1A26"/>
        </a:accent2>
        <a:accent3>
          <a:srgbClr val="FFFFFF"/>
        </a:accent3>
        <a:accent4>
          <a:srgbClr val="000000"/>
        </a:accent4>
        <a:accent5>
          <a:srgbClr val="AAAEB4"/>
        </a:accent5>
        <a:accent6>
          <a:srgbClr val="721621"/>
        </a:accent6>
        <a:hlink>
          <a:srgbClr val="C6B323"/>
        </a:hlink>
        <a:folHlink>
          <a:srgbClr val="005C4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NACVG - couverture 1">
  <a:themeElements>
    <a:clrScheme name="ONACVG - couverture 1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NACVG - couverture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ONACVG - couverture 1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8940</TotalTime>
  <Words>244</Words>
  <Application>Microsoft Office PowerPoint</Application>
  <PresentationFormat>Affichage à l'écran (4:3)</PresentationFormat>
  <Paragraphs>21</Paragraphs>
  <Slides>5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5</vt:i4>
      </vt:variant>
    </vt:vector>
  </HeadingPairs>
  <TitlesOfParts>
    <vt:vector size="17" baseType="lpstr">
      <vt:lpstr>Arial</vt:lpstr>
      <vt:lpstr>Calibri</vt:lpstr>
      <vt:lpstr>Franklin Gothic Book</vt:lpstr>
      <vt:lpstr>Franklin Gothic Medium</vt:lpstr>
      <vt:lpstr>Times New Roman</vt:lpstr>
      <vt:lpstr>Wingdings 2</vt:lpstr>
      <vt:lpstr>Promenade</vt:lpstr>
      <vt:lpstr>ONACVG - page de garde</vt:lpstr>
      <vt:lpstr>1_ONACVG - page de garde</vt:lpstr>
      <vt:lpstr>ONACVG-Titre</vt:lpstr>
      <vt:lpstr>ONACVG- contenus des dispos IMAGES</vt:lpstr>
      <vt:lpstr>ONACVG - couverture 1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ERIC ALFONSI</dc:creator>
  <cp:lastModifiedBy>Jean Maurin</cp:lastModifiedBy>
  <cp:revision>1180</cp:revision>
  <cp:lastPrinted>2023-05-24T10:00:04Z</cp:lastPrinted>
  <dcterms:created xsi:type="dcterms:W3CDTF">2010-05-19T16:36:05Z</dcterms:created>
  <dcterms:modified xsi:type="dcterms:W3CDTF">2026-03-18T09:02:13Z</dcterms:modified>
</cp:coreProperties>
</file>